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256" r:id="rId2"/>
    <p:sldId id="257" r:id="rId3"/>
    <p:sldId id="259" r:id="rId4"/>
    <p:sldId id="258" r:id="rId5"/>
    <p:sldId id="260" r:id="rId6"/>
    <p:sldId id="261" r:id="rId7"/>
    <p:sldId id="262" r:id="rId8"/>
    <p:sldId id="263" r:id="rId9"/>
    <p:sldId id="266" r:id="rId10"/>
    <p:sldId id="264" r:id="rId11"/>
    <p:sldId id="267" r:id="rId12"/>
    <p:sldId id="270" r:id="rId13"/>
    <p:sldId id="271" r:id="rId14"/>
    <p:sldId id="268" r:id="rId15"/>
    <p:sldId id="265" r:id="rId16"/>
    <p:sldId id="26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ody, Dustin" initials="MD" lastIdx="18" clrIdx="0">
    <p:extLst>
      <p:ext uri="{19B8F6BF-5375-455C-9EA6-DF929625EA0E}">
        <p15:presenceInfo xmlns:p15="http://schemas.microsoft.com/office/powerpoint/2012/main" userId="S-1-5-21-1908027396-2059629336-315576832-476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234" autoAdjust="0"/>
  </p:normalViewPr>
  <p:slideViewPr>
    <p:cSldViewPr>
      <p:cViewPr varScale="1">
        <p:scale>
          <a:sx n="79" d="100"/>
          <a:sy n="79" d="100"/>
        </p:scale>
        <p:origin x="108" y="6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03F62B49-0129-4C6B-8A74-DC1474151D13}" type="datetimeFigureOut">
              <a:rPr lang="en-US" smtClean="0"/>
              <a:t>6/7/2016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3B6BA634-12D7-4696-8BC2-80117B96699C}" type="slidenum">
              <a:rPr lang="en-US" smtClean="0"/>
              <a:t>‹#›</a:t>
            </a:fld>
            <a:endParaRPr lang="en-US"/>
          </a:p>
        </p:txBody>
      </p:sp>
    </p:spTree>
    <p:extLst>
      <p:ext uri="{BB962C8B-B14F-4D97-AF65-F5344CB8AC3E}">
        <p14:creationId xmlns:p14="http://schemas.microsoft.com/office/powerpoint/2010/main" val="226063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2</a:t>
            </a:fld>
            <a:endParaRPr lang="en-US"/>
          </a:p>
        </p:txBody>
      </p:sp>
    </p:spTree>
    <p:extLst>
      <p:ext uri="{BB962C8B-B14F-4D97-AF65-F5344CB8AC3E}">
        <p14:creationId xmlns:p14="http://schemas.microsoft.com/office/powerpoint/2010/main" val="3432264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Criteria are given in order of importance</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11</a:t>
            </a:fld>
            <a:endParaRPr lang="en-US"/>
          </a:p>
        </p:txBody>
      </p:sp>
    </p:spTree>
    <p:extLst>
      <p:ext uri="{BB962C8B-B14F-4D97-AF65-F5344CB8AC3E}">
        <p14:creationId xmlns:p14="http://schemas.microsoft.com/office/powerpoint/2010/main" val="1541052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may ask for a wider</a:t>
            </a:r>
            <a:r>
              <a:rPr lang="en-US" baseline="0" dirty="0" smtClean="0"/>
              <a:t> range of security levels than we ultimately decide to standardize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Indistinguishability under </a:t>
            </a:r>
            <a:r>
              <a:rPr lang="en-US" sz="1200" b="0" i="0" kern="1200" dirty="0" smtClean="0">
                <a:solidFill>
                  <a:schemeClr val="tx1"/>
                </a:solidFill>
                <a:effectLst/>
                <a:latin typeface="+mn-lt"/>
                <a:ea typeface="+mn-ea"/>
                <a:cs typeface="+mn-cs"/>
              </a:rPr>
              <a:t>adaptive chosen ciphertext attack</a:t>
            </a:r>
          </a:p>
          <a:p>
            <a:r>
              <a:rPr lang="en-US" dirty="0" smtClean="0"/>
              <a:t>EUF-CMA: Existential </a:t>
            </a:r>
            <a:r>
              <a:rPr lang="en-US" dirty="0" err="1" smtClean="0"/>
              <a:t>unforgeability</a:t>
            </a:r>
            <a:r>
              <a:rPr lang="en-US" dirty="0" smtClean="0"/>
              <a:t> under adaptive chosen message attacks</a:t>
            </a:r>
          </a:p>
          <a:p>
            <a:r>
              <a:rPr lang="en-US" dirty="0" smtClean="0"/>
              <a:t>Canetti-</a:t>
            </a:r>
            <a:r>
              <a:rPr lang="en-US" sz="1200" b="0" i="0" kern="1200" dirty="0" err="1" smtClean="0">
                <a:solidFill>
                  <a:schemeClr val="tx1"/>
                </a:solidFill>
                <a:effectLst/>
                <a:latin typeface="+mn-lt"/>
                <a:ea typeface="+mn-ea"/>
                <a:cs typeface="+mn-cs"/>
              </a:rPr>
              <a:t>Krawczyk</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12</a:t>
            </a:fld>
            <a:endParaRPr lang="en-US"/>
          </a:p>
        </p:txBody>
      </p:sp>
    </p:spTree>
    <p:extLst>
      <p:ext uri="{BB962C8B-B14F-4D97-AF65-F5344CB8AC3E}">
        <p14:creationId xmlns:p14="http://schemas.microsoft.com/office/powerpoint/2010/main" val="27240976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13</a:t>
            </a:fld>
            <a:endParaRPr lang="en-US"/>
          </a:p>
        </p:txBody>
      </p:sp>
    </p:spTree>
    <p:extLst>
      <p:ext uri="{BB962C8B-B14F-4D97-AF65-F5344CB8AC3E}">
        <p14:creationId xmlns:p14="http://schemas.microsoft.com/office/powerpoint/2010/main" val="3360930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14</a:t>
            </a:fld>
            <a:endParaRPr lang="en-US"/>
          </a:p>
        </p:txBody>
      </p:sp>
    </p:spTree>
    <p:extLst>
      <p:ext uri="{BB962C8B-B14F-4D97-AF65-F5344CB8AC3E}">
        <p14:creationId xmlns:p14="http://schemas.microsoft.com/office/powerpoint/2010/main" val="4177218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15</a:t>
            </a:fld>
            <a:endParaRPr lang="en-US"/>
          </a:p>
        </p:txBody>
      </p:sp>
    </p:spTree>
    <p:extLst>
      <p:ext uri="{BB962C8B-B14F-4D97-AF65-F5344CB8AC3E}">
        <p14:creationId xmlns:p14="http://schemas.microsoft.com/office/powerpoint/2010/main" val="3836828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16</a:t>
            </a:fld>
            <a:endParaRPr lang="en-US"/>
          </a:p>
        </p:txBody>
      </p:sp>
    </p:spTree>
    <p:extLst>
      <p:ext uri="{BB962C8B-B14F-4D97-AF65-F5344CB8AC3E}">
        <p14:creationId xmlns:p14="http://schemas.microsoft.com/office/powerpoint/2010/main" val="157266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 need longer hash output</a:t>
            </a:r>
            <a:r>
              <a:rPr lang="en-US" baseline="0" dirty="0" smtClean="0"/>
              <a:t> for pre-image resistance.  Classical attacks on collision-finding are better than quantum ones.</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3</a:t>
            </a:fld>
            <a:endParaRPr lang="en-US"/>
          </a:p>
        </p:txBody>
      </p:sp>
    </p:spTree>
    <p:extLst>
      <p:ext uri="{BB962C8B-B14F-4D97-AF65-F5344CB8AC3E}">
        <p14:creationId xmlns:p14="http://schemas.microsoft.com/office/powerpoint/2010/main" val="617359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 if we don’t know when (or even if it will ever happen)….it</a:t>
            </a:r>
            <a:r>
              <a:rPr lang="en-US" baseline="0" dirty="0" smtClean="0"/>
              <a:t> is a realistic threat so we need to prepare</a:t>
            </a:r>
          </a:p>
          <a:p>
            <a:r>
              <a:rPr lang="en-US" baseline="0" dirty="0" smtClean="0"/>
              <a:t>Open for comment</a:t>
            </a:r>
          </a:p>
        </p:txBody>
      </p:sp>
      <p:sp>
        <p:nvSpPr>
          <p:cNvPr id="4" name="Slide Number Placeholder 3"/>
          <p:cNvSpPr>
            <a:spLocks noGrp="1"/>
          </p:cNvSpPr>
          <p:nvPr>
            <p:ph type="sldNum" sz="quarter" idx="10"/>
          </p:nvPr>
        </p:nvSpPr>
        <p:spPr/>
        <p:txBody>
          <a:bodyPr/>
          <a:lstStyle/>
          <a:p>
            <a:fld id="{3B6BA634-12D7-4696-8BC2-80117B96699C}" type="slidenum">
              <a:rPr lang="en-US" smtClean="0"/>
              <a:t>4</a:t>
            </a:fld>
            <a:endParaRPr lang="en-US"/>
          </a:p>
        </p:txBody>
      </p:sp>
    </p:spTree>
    <p:extLst>
      <p:ext uri="{BB962C8B-B14F-4D97-AF65-F5344CB8AC3E}">
        <p14:creationId xmlns:p14="http://schemas.microsoft.com/office/powerpoint/2010/main" val="1707030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hope to focus the attention of cryptographers, academia, industry, and government on post-quantum cryptography</a:t>
            </a:r>
          </a:p>
          <a:p>
            <a:r>
              <a:rPr lang="en-US" sz="1200" kern="1200" dirty="0" smtClean="0">
                <a:solidFill>
                  <a:schemeClr val="tx1"/>
                </a:solidFill>
                <a:effectLst/>
                <a:latin typeface="+mn-lt"/>
                <a:ea typeface="+mn-ea"/>
                <a:cs typeface="+mn-cs"/>
              </a:rPr>
              <a:t>Our goal is to pick a candidate that is "well rounded" in the sense that it meets everyone's minimum requirements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smtClean="0">
                <a:solidFill>
                  <a:schemeClr val="tx1"/>
                </a:solidFill>
                <a:effectLst/>
                <a:latin typeface="+mn-lt"/>
                <a:ea typeface="+mn-ea"/>
                <a:cs typeface="+mn-cs"/>
              </a:rPr>
              <a:t>We obviously</a:t>
            </a:r>
            <a:r>
              <a:rPr lang="en-US" sz="1200" kern="1200" baseline="0" smtClean="0">
                <a:solidFill>
                  <a:schemeClr val="tx1"/>
                </a:solidFill>
                <a:effectLst/>
                <a:latin typeface="+mn-lt"/>
                <a:ea typeface="+mn-ea"/>
                <a:cs typeface="+mn-cs"/>
              </a:rPr>
              <a:t> will choose what goes into a NIST pub</a:t>
            </a:r>
            <a:endParaRPr lang="en-US" smtClean="0"/>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B6BA634-12D7-4696-8BC2-80117B96699C}" type="slidenum">
              <a:rPr lang="en-US" smtClean="0"/>
              <a:t>5</a:t>
            </a:fld>
            <a:endParaRPr lang="en-US"/>
          </a:p>
        </p:txBody>
      </p:sp>
    </p:spTree>
    <p:extLst>
      <p:ext uri="{BB962C8B-B14F-4D97-AF65-F5344CB8AC3E}">
        <p14:creationId xmlns:p14="http://schemas.microsoft.com/office/powerpoint/2010/main" val="3886923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Tentative</a:t>
            </a:r>
            <a:r>
              <a:rPr lang="en-US" baseline="0" dirty="0" smtClean="0"/>
              <a:t> – depends on type, quality, and quantity of submissions</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6</a:t>
            </a:fld>
            <a:endParaRPr lang="en-US"/>
          </a:p>
        </p:txBody>
      </p:sp>
    </p:spTree>
    <p:extLst>
      <p:ext uri="{BB962C8B-B14F-4D97-AF65-F5344CB8AC3E}">
        <p14:creationId xmlns:p14="http://schemas.microsoft.com/office/powerpoint/2010/main" val="3659029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devote substantial amount of resources, but will be less than for SHA-3</a:t>
            </a:r>
          </a:p>
        </p:txBody>
      </p:sp>
      <p:sp>
        <p:nvSpPr>
          <p:cNvPr id="4" name="Slide Number Placeholder 3"/>
          <p:cNvSpPr>
            <a:spLocks noGrp="1"/>
          </p:cNvSpPr>
          <p:nvPr>
            <p:ph type="sldNum" sz="quarter" idx="10"/>
          </p:nvPr>
        </p:nvSpPr>
        <p:spPr/>
        <p:txBody>
          <a:bodyPr/>
          <a:lstStyle/>
          <a:p>
            <a:fld id="{3B6BA634-12D7-4696-8BC2-80117B96699C}" type="slidenum">
              <a:rPr lang="en-US" smtClean="0"/>
              <a:t>7</a:t>
            </a:fld>
            <a:endParaRPr lang="en-US"/>
          </a:p>
        </p:txBody>
      </p:sp>
    </p:spTree>
    <p:extLst>
      <p:ext uri="{BB962C8B-B14F-4D97-AF65-F5344CB8AC3E}">
        <p14:creationId xmlns:p14="http://schemas.microsoft.com/office/powerpoint/2010/main" val="4024452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8</a:t>
            </a:fld>
            <a:endParaRPr lang="en-US"/>
          </a:p>
        </p:txBody>
      </p:sp>
    </p:spTree>
    <p:extLst>
      <p:ext uri="{BB962C8B-B14F-4D97-AF65-F5344CB8AC3E}">
        <p14:creationId xmlns:p14="http://schemas.microsoft.com/office/powerpoint/2010/main" val="1519928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code in ANSI C.  Optimized version targets Intel x64 processor </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9</a:t>
            </a:fld>
            <a:endParaRPr lang="en-US"/>
          </a:p>
        </p:txBody>
      </p:sp>
    </p:spTree>
    <p:extLst>
      <p:ext uri="{BB962C8B-B14F-4D97-AF65-F5344CB8AC3E}">
        <p14:creationId xmlns:p14="http://schemas.microsoft.com/office/powerpoint/2010/main" val="12504736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 to SHA-3</a:t>
            </a:r>
            <a:endParaRPr lang="en-US" dirty="0"/>
          </a:p>
        </p:txBody>
      </p:sp>
      <p:sp>
        <p:nvSpPr>
          <p:cNvPr id="4" name="Slide Number Placeholder 3"/>
          <p:cNvSpPr>
            <a:spLocks noGrp="1"/>
          </p:cNvSpPr>
          <p:nvPr>
            <p:ph type="sldNum" sz="quarter" idx="10"/>
          </p:nvPr>
        </p:nvSpPr>
        <p:spPr/>
        <p:txBody>
          <a:bodyPr/>
          <a:lstStyle/>
          <a:p>
            <a:fld id="{3B6BA634-12D7-4696-8BC2-80117B96699C}" type="slidenum">
              <a:rPr lang="en-US" smtClean="0"/>
              <a:t>10</a:t>
            </a:fld>
            <a:endParaRPr lang="en-US"/>
          </a:p>
        </p:txBody>
      </p:sp>
    </p:spTree>
    <p:extLst>
      <p:ext uri="{BB962C8B-B14F-4D97-AF65-F5344CB8AC3E}">
        <p14:creationId xmlns:p14="http://schemas.microsoft.com/office/powerpoint/2010/main" val="18976138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11773D7-C197-4588-8DF4-45F1A27AC2F5}" type="datetimeFigureOut">
              <a:rPr lang="en-US" smtClean="0"/>
              <a:t>6/7/2016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741362C-A8AF-4A67-8F50-4B3A4C2256E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1773D7-C197-4588-8DF4-45F1A27AC2F5}" type="datetimeFigureOut">
              <a:rPr lang="en-US" smtClean="0"/>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1362C-A8AF-4A67-8F50-4B3A4C2256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1773D7-C197-4588-8DF4-45F1A27AC2F5}" type="datetimeFigureOut">
              <a:rPr lang="en-US" smtClean="0"/>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1362C-A8AF-4A67-8F50-4B3A4C2256E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1773D7-C197-4588-8DF4-45F1A27AC2F5}" type="datetimeFigureOut">
              <a:rPr lang="en-US" smtClean="0"/>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1362C-A8AF-4A67-8F50-4B3A4C2256E2}"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1773D7-C197-4588-8DF4-45F1A27AC2F5}" type="datetimeFigureOut">
              <a:rPr lang="en-US" smtClean="0"/>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41362C-A8AF-4A67-8F50-4B3A4C2256E2}"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1773D7-C197-4588-8DF4-45F1A27AC2F5}" type="datetimeFigureOut">
              <a:rPr lang="en-US" smtClean="0"/>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41362C-A8AF-4A67-8F50-4B3A4C2256E2}"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11773D7-C197-4588-8DF4-45F1A27AC2F5}" type="datetimeFigureOut">
              <a:rPr lang="en-US" smtClean="0"/>
              <a:t>6/7/2016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41362C-A8AF-4A67-8F50-4B3A4C2256E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11773D7-C197-4588-8DF4-45F1A27AC2F5}" type="datetimeFigureOut">
              <a:rPr lang="en-US" smtClean="0"/>
              <a:t>6/7/2016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41362C-A8AF-4A67-8F50-4B3A4C2256E2}"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1773D7-C197-4588-8DF4-45F1A27AC2F5}" type="datetimeFigureOut">
              <a:rPr lang="en-US" smtClean="0"/>
              <a:t>6/7/2016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41362C-A8AF-4A67-8F50-4B3A4C2256E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11773D7-C197-4588-8DF4-45F1A27AC2F5}" type="datetimeFigureOut">
              <a:rPr lang="en-US" smtClean="0"/>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41362C-A8AF-4A67-8F50-4B3A4C2256E2}"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11773D7-C197-4588-8DF4-45F1A27AC2F5}" type="datetimeFigureOut">
              <a:rPr lang="en-US" smtClean="0"/>
              <a:t>6/7/2016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741362C-A8AF-4A67-8F50-4B3A4C2256E2}"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11773D7-C197-4588-8DF4-45F1A27AC2F5}" type="datetimeFigureOut">
              <a:rPr lang="en-US" smtClean="0"/>
              <a:t>6/7/2016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741362C-A8AF-4A67-8F50-4B3A4C2256E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pqc-comments@nist.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ad.gov/iad/programs/iad-initiatives/cnsa-suite.cf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143000"/>
            <a:ext cx="8077200" cy="2058361"/>
          </a:xfrm>
        </p:spPr>
        <p:txBody>
          <a:bodyPr>
            <a:noAutofit/>
          </a:bodyPr>
          <a:lstStyle/>
          <a:p>
            <a:r>
              <a:rPr lang="en-US" sz="4200" dirty="0" smtClean="0"/>
              <a:t>Post-Quantum Cryptography</a:t>
            </a:r>
            <a:r>
              <a:rPr lang="en-US" sz="4400" dirty="0" smtClean="0"/>
              <a:t>:</a:t>
            </a:r>
            <a:br>
              <a:rPr lang="en-US" sz="4400" dirty="0" smtClean="0"/>
            </a:br>
            <a:r>
              <a:rPr lang="en-US" sz="4000" dirty="0" smtClean="0"/>
              <a:t>NIST’s Plan for the Future</a:t>
            </a:r>
            <a:endParaRPr lang="en-US" sz="4000" dirty="0"/>
          </a:p>
        </p:txBody>
      </p:sp>
      <p:sp>
        <p:nvSpPr>
          <p:cNvPr id="3" name="Subtitle 2"/>
          <p:cNvSpPr>
            <a:spLocks noGrp="1"/>
          </p:cNvSpPr>
          <p:nvPr>
            <p:ph type="subTitle" idx="1"/>
          </p:nvPr>
        </p:nvSpPr>
        <p:spPr/>
        <p:txBody>
          <a:bodyPr>
            <a:noAutofit/>
          </a:bodyPr>
          <a:lstStyle/>
          <a:p>
            <a:endParaRPr lang="en-US" sz="1600" dirty="0" smtClean="0"/>
          </a:p>
          <a:p>
            <a:r>
              <a:rPr lang="en-US" sz="1600" dirty="0" smtClean="0"/>
              <a:t>Dustin Moody</a:t>
            </a:r>
          </a:p>
          <a:p>
            <a:r>
              <a:rPr lang="en-US" sz="1600" dirty="0" smtClean="0"/>
              <a:t>Post Quantum Cryptography Team </a:t>
            </a:r>
          </a:p>
          <a:p>
            <a:r>
              <a:rPr lang="en-US" sz="1600" dirty="0" smtClean="0"/>
              <a:t>National Institute of Standards and Technology (NIST)</a:t>
            </a:r>
            <a:endParaRPr lang="en-US" sz="1600" dirty="0"/>
          </a:p>
        </p:txBody>
      </p:sp>
    </p:spTree>
    <p:extLst>
      <p:ext uri="{BB962C8B-B14F-4D97-AF65-F5344CB8AC3E}">
        <p14:creationId xmlns:p14="http://schemas.microsoft.com/office/powerpoint/2010/main" val="1838325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Signed statements</a:t>
            </a:r>
          </a:p>
          <a:p>
            <a:pPr lvl="1"/>
            <a:r>
              <a:rPr lang="en-US" dirty="0" smtClean="0"/>
              <a:t>Submitted algorithm</a:t>
            </a:r>
          </a:p>
          <a:p>
            <a:pPr lvl="1"/>
            <a:r>
              <a:rPr lang="en-US" dirty="0" smtClean="0"/>
              <a:t>Implementations</a:t>
            </a:r>
          </a:p>
          <a:p>
            <a:endParaRPr lang="en-US" dirty="0" smtClean="0"/>
          </a:p>
          <a:p>
            <a:r>
              <a:rPr lang="en-US" dirty="0" smtClean="0"/>
              <a:t>Disclose known patent information</a:t>
            </a:r>
          </a:p>
          <a:p>
            <a:endParaRPr lang="en-US" dirty="0" smtClean="0"/>
          </a:p>
          <a:p>
            <a:r>
              <a:rPr lang="en-US" dirty="0" smtClean="0"/>
              <a:t>Available worldwide without royalties or any intellectual property restrictions during the analysis phase</a:t>
            </a:r>
          </a:p>
          <a:p>
            <a:pPr lvl="1"/>
            <a:r>
              <a:rPr lang="en-US" dirty="0" smtClean="0"/>
              <a:t>Submitters can reclaim rights by withdrawing submission from consideration</a:t>
            </a:r>
          </a:p>
          <a:p>
            <a:endParaRPr lang="en-US" dirty="0"/>
          </a:p>
        </p:txBody>
      </p:sp>
      <p:sp>
        <p:nvSpPr>
          <p:cNvPr id="2" name="Title 1"/>
          <p:cNvSpPr>
            <a:spLocks noGrp="1"/>
          </p:cNvSpPr>
          <p:nvPr>
            <p:ph type="title"/>
          </p:nvPr>
        </p:nvSpPr>
        <p:spPr/>
        <p:txBody>
          <a:bodyPr/>
          <a:lstStyle/>
          <a:p>
            <a:r>
              <a:rPr lang="en-US" dirty="0" smtClean="0"/>
              <a:t>Intellectual Property</a:t>
            </a:r>
            <a:endParaRPr lang="en-US" dirty="0"/>
          </a:p>
        </p:txBody>
      </p:sp>
    </p:spTree>
    <p:extLst>
      <p:ext uri="{BB962C8B-B14F-4D97-AF65-F5344CB8AC3E}">
        <p14:creationId xmlns:p14="http://schemas.microsoft.com/office/powerpoint/2010/main" val="15375444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To be detailed in the formal Call</a:t>
            </a:r>
          </a:p>
          <a:p>
            <a:pPr lvl="1"/>
            <a:r>
              <a:rPr lang="en-US" dirty="0" smtClean="0"/>
              <a:t>Security</a:t>
            </a:r>
          </a:p>
          <a:p>
            <a:pPr lvl="1"/>
            <a:r>
              <a:rPr lang="en-US" dirty="0" smtClean="0"/>
              <a:t>Cost (computational and memory)</a:t>
            </a:r>
          </a:p>
          <a:p>
            <a:pPr lvl="1"/>
            <a:r>
              <a:rPr lang="en-US" dirty="0" smtClean="0"/>
              <a:t>Algorithm and implementation characteristics</a:t>
            </a:r>
          </a:p>
          <a:p>
            <a:pPr marL="393192" lvl="1" indent="0">
              <a:buNone/>
            </a:pPr>
            <a:endParaRPr lang="en-US" dirty="0" smtClean="0"/>
          </a:p>
          <a:p>
            <a:r>
              <a:rPr lang="en-US" dirty="0" smtClean="0"/>
              <a:t>Draft criteria will be open for public comment</a:t>
            </a:r>
          </a:p>
          <a:p>
            <a:endParaRPr lang="en-US" dirty="0"/>
          </a:p>
          <a:p>
            <a:r>
              <a:rPr lang="en-US" dirty="0" smtClean="0"/>
              <a:t>We strongly encourage public evaluation and publication of results concerning submissions</a:t>
            </a:r>
          </a:p>
          <a:p>
            <a:endParaRPr lang="en-US" dirty="0"/>
          </a:p>
          <a:p>
            <a:r>
              <a:rPr lang="en-US" dirty="0"/>
              <a:t>NIST will </a:t>
            </a:r>
            <a:r>
              <a:rPr lang="en-US" dirty="0" smtClean="0"/>
              <a:t>summarize the evaluation results and report publicly</a:t>
            </a:r>
            <a:endParaRPr lang="en-US" dirty="0"/>
          </a:p>
          <a:p>
            <a:endParaRPr lang="en-US" dirty="0" smtClean="0"/>
          </a:p>
          <a:p>
            <a:endParaRPr lang="en-US" dirty="0"/>
          </a:p>
        </p:txBody>
      </p:sp>
      <p:sp>
        <p:nvSpPr>
          <p:cNvPr id="2" name="Title 1"/>
          <p:cNvSpPr>
            <a:spLocks noGrp="1"/>
          </p:cNvSpPr>
          <p:nvPr>
            <p:ph type="title"/>
          </p:nvPr>
        </p:nvSpPr>
        <p:spPr/>
        <p:txBody>
          <a:bodyPr/>
          <a:lstStyle/>
          <a:p>
            <a:r>
              <a:rPr lang="en-US" dirty="0" smtClean="0"/>
              <a:t>Evaluation criteria</a:t>
            </a:r>
            <a:endParaRPr lang="en-US" dirty="0"/>
          </a:p>
        </p:txBody>
      </p:sp>
    </p:spTree>
    <p:extLst>
      <p:ext uri="{BB962C8B-B14F-4D97-AF65-F5344CB8AC3E}">
        <p14:creationId xmlns:p14="http://schemas.microsoft.com/office/powerpoint/2010/main" val="1654060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dirty="0"/>
              <a:t>Target security levels</a:t>
            </a:r>
          </a:p>
          <a:p>
            <a:pPr lvl="1"/>
            <a:r>
              <a:rPr lang="en-US" dirty="0"/>
              <a:t>128 bits classical security</a:t>
            </a:r>
          </a:p>
          <a:p>
            <a:pPr lvl="1"/>
            <a:r>
              <a:rPr lang="en-US" dirty="0"/>
              <a:t>64/80/96/128 bits quantum security?</a:t>
            </a:r>
          </a:p>
          <a:p>
            <a:endParaRPr lang="en-US" dirty="0" smtClean="0"/>
          </a:p>
          <a:p>
            <a:r>
              <a:rPr lang="en-US" dirty="0" smtClean="0"/>
              <a:t>Correct security definitions?</a:t>
            </a:r>
          </a:p>
          <a:p>
            <a:pPr lvl="1"/>
            <a:r>
              <a:rPr lang="en-US" dirty="0" smtClean="0"/>
              <a:t>IND-CCA2 for encryption</a:t>
            </a:r>
          </a:p>
          <a:p>
            <a:pPr lvl="1"/>
            <a:r>
              <a:rPr lang="en-US" dirty="0" smtClean="0"/>
              <a:t>EUF-CMA for signatures</a:t>
            </a:r>
          </a:p>
          <a:p>
            <a:pPr lvl="1"/>
            <a:r>
              <a:rPr lang="en-US" dirty="0" smtClean="0"/>
              <a:t>CK best for key exchange?</a:t>
            </a:r>
          </a:p>
          <a:p>
            <a:pPr lvl="1"/>
            <a:endParaRPr lang="en-US" dirty="0" smtClean="0"/>
          </a:p>
          <a:p>
            <a:r>
              <a:rPr lang="en-US" dirty="0" smtClean="0"/>
              <a:t>Quantum/classical algorithm complexity</a:t>
            </a:r>
          </a:p>
          <a:p>
            <a:pPr lvl="1"/>
            <a:r>
              <a:rPr lang="en-US" dirty="0" smtClean="0"/>
              <a:t>Stability of best known attack complexity</a:t>
            </a:r>
          </a:p>
          <a:p>
            <a:pPr lvl="1"/>
            <a:r>
              <a:rPr lang="en-US" dirty="0" smtClean="0"/>
              <a:t>Precise security claim against quantum computation</a:t>
            </a:r>
          </a:p>
          <a:p>
            <a:pPr lvl="1"/>
            <a:r>
              <a:rPr lang="en-US" dirty="0" smtClean="0"/>
              <a:t>Parallelism?</a:t>
            </a:r>
          </a:p>
          <a:p>
            <a:pPr lvl="1"/>
            <a:r>
              <a:rPr lang="en-US" dirty="0" smtClean="0"/>
              <a:t>Attacks on multiple keys?</a:t>
            </a:r>
          </a:p>
          <a:p>
            <a:pPr lvl="1"/>
            <a:r>
              <a:rPr lang="en-US" dirty="0" smtClean="0"/>
              <a:t>How many chosen ciphertext queries allowed?</a:t>
            </a:r>
          </a:p>
          <a:p>
            <a:endParaRPr lang="en-US" dirty="0" smtClean="0"/>
          </a:p>
          <a:p>
            <a:r>
              <a:rPr lang="en-US" dirty="0" smtClean="0"/>
              <a:t>Security proofs</a:t>
            </a:r>
          </a:p>
          <a:p>
            <a:endParaRPr lang="en-US" dirty="0" smtClean="0"/>
          </a:p>
          <a:p>
            <a:r>
              <a:rPr lang="en-US" dirty="0" smtClean="0"/>
              <a:t>Quality and quantity of prior cryptanalysis</a:t>
            </a:r>
          </a:p>
          <a:p>
            <a:endParaRPr lang="en-US" dirty="0" smtClean="0"/>
          </a:p>
        </p:txBody>
      </p:sp>
      <p:sp>
        <p:nvSpPr>
          <p:cNvPr id="2" name="Title 1"/>
          <p:cNvSpPr>
            <a:spLocks noGrp="1"/>
          </p:cNvSpPr>
          <p:nvPr>
            <p:ph type="title"/>
          </p:nvPr>
        </p:nvSpPr>
        <p:spPr/>
        <p:txBody>
          <a:bodyPr/>
          <a:lstStyle/>
          <a:p>
            <a:r>
              <a:rPr lang="en-US" dirty="0" smtClean="0"/>
              <a:t>Security Analysis</a:t>
            </a:r>
            <a:endParaRPr lang="en-US" dirty="0"/>
          </a:p>
        </p:txBody>
      </p:sp>
    </p:spTree>
    <p:extLst>
      <p:ext uri="{BB962C8B-B14F-4D97-AF65-F5344CB8AC3E}">
        <p14:creationId xmlns:p14="http://schemas.microsoft.com/office/powerpoint/2010/main" val="32112551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C</a:t>
            </a:r>
            <a:r>
              <a:rPr lang="en-US" dirty="0" smtClean="0"/>
              <a:t>omputational efficiency</a:t>
            </a:r>
          </a:p>
          <a:p>
            <a:pPr lvl="1"/>
            <a:r>
              <a:rPr lang="en-US" dirty="0" smtClean="0"/>
              <a:t>Hardware and software</a:t>
            </a:r>
          </a:p>
          <a:p>
            <a:pPr lvl="2"/>
            <a:r>
              <a:rPr lang="en-US" dirty="0" smtClean="0"/>
              <a:t>Key generation</a:t>
            </a:r>
          </a:p>
          <a:p>
            <a:pPr lvl="2"/>
            <a:r>
              <a:rPr lang="en-US" dirty="0" smtClean="0"/>
              <a:t>Encryption/Decryption</a:t>
            </a:r>
          </a:p>
          <a:p>
            <a:pPr lvl="2"/>
            <a:r>
              <a:rPr lang="en-US" dirty="0" smtClean="0"/>
              <a:t>Signing/Verification</a:t>
            </a:r>
          </a:p>
          <a:p>
            <a:pPr lvl="2"/>
            <a:r>
              <a:rPr lang="en-US" dirty="0" smtClean="0"/>
              <a:t>Key exchange</a:t>
            </a:r>
          </a:p>
          <a:p>
            <a:pPr lvl="2"/>
            <a:endParaRPr lang="en-US" dirty="0"/>
          </a:p>
          <a:p>
            <a:r>
              <a:rPr lang="en-US" dirty="0" smtClean="0"/>
              <a:t>Memory requirements</a:t>
            </a:r>
          </a:p>
          <a:p>
            <a:pPr lvl="1"/>
            <a:r>
              <a:rPr lang="en-US" dirty="0" smtClean="0"/>
              <a:t>Concrete </a:t>
            </a:r>
            <a:r>
              <a:rPr lang="en-US" dirty="0"/>
              <a:t>parameter sets </a:t>
            </a:r>
            <a:r>
              <a:rPr lang="en-US" dirty="0" smtClean="0"/>
              <a:t>and key sizes for </a:t>
            </a:r>
            <a:r>
              <a:rPr lang="en-US" dirty="0"/>
              <a:t>target security </a:t>
            </a:r>
            <a:r>
              <a:rPr lang="en-US" dirty="0" smtClean="0"/>
              <a:t>levels</a:t>
            </a:r>
          </a:p>
          <a:p>
            <a:pPr lvl="1"/>
            <a:r>
              <a:rPr lang="en-US" dirty="0" smtClean="0"/>
              <a:t>Ciphertext/signature size</a:t>
            </a:r>
            <a:endParaRPr lang="en-US" dirty="0"/>
          </a:p>
          <a:p>
            <a:pPr lvl="1"/>
            <a:endParaRPr lang="en-US" dirty="0" smtClean="0"/>
          </a:p>
        </p:txBody>
      </p:sp>
      <p:sp>
        <p:nvSpPr>
          <p:cNvPr id="2" name="Title 1"/>
          <p:cNvSpPr>
            <a:spLocks noGrp="1"/>
          </p:cNvSpPr>
          <p:nvPr>
            <p:ph type="title"/>
          </p:nvPr>
        </p:nvSpPr>
        <p:spPr/>
        <p:txBody>
          <a:bodyPr/>
          <a:lstStyle/>
          <a:p>
            <a:r>
              <a:rPr lang="en-US" dirty="0" smtClean="0"/>
              <a:t>Cost</a:t>
            </a:r>
            <a:endParaRPr lang="en-US" dirty="0"/>
          </a:p>
        </p:txBody>
      </p:sp>
    </p:spTree>
    <p:extLst>
      <p:ext uri="{BB962C8B-B14F-4D97-AF65-F5344CB8AC3E}">
        <p14:creationId xmlns:p14="http://schemas.microsoft.com/office/powerpoint/2010/main" val="14729090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Ease of implementation</a:t>
            </a:r>
          </a:p>
          <a:p>
            <a:pPr lvl="1"/>
            <a:r>
              <a:rPr lang="en-US" dirty="0" smtClean="0"/>
              <a:t>Tunable parameters</a:t>
            </a:r>
          </a:p>
          <a:p>
            <a:pPr lvl="1"/>
            <a:r>
              <a:rPr lang="en-US" dirty="0" smtClean="0"/>
              <a:t>Implementable on wide variety of platforms and applications</a:t>
            </a:r>
          </a:p>
          <a:p>
            <a:pPr lvl="1"/>
            <a:r>
              <a:rPr lang="en-US" dirty="0" smtClean="0"/>
              <a:t>Parallelizable</a:t>
            </a:r>
          </a:p>
          <a:p>
            <a:pPr lvl="1"/>
            <a:r>
              <a:rPr lang="en-US" dirty="0" smtClean="0"/>
              <a:t>Resistance to side-channel attacks</a:t>
            </a:r>
          </a:p>
          <a:p>
            <a:endParaRPr lang="en-US" dirty="0" smtClean="0"/>
          </a:p>
          <a:p>
            <a:r>
              <a:rPr lang="en-US" dirty="0" smtClean="0"/>
              <a:t>Ease of use</a:t>
            </a:r>
          </a:p>
          <a:p>
            <a:pPr lvl="1"/>
            <a:r>
              <a:rPr lang="en-US" dirty="0" smtClean="0"/>
              <a:t>How does it fit in existing protocols (such as TLS or IKE)</a:t>
            </a:r>
          </a:p>
          <a:p>
            <a:pPr lvl="1"/>
            <a:r>
              <a:rPr lang="en-US" dirty="0" smtClean="0"/>
              <a:t>Misuse resistance</a:t>
            </a:r>
          </a:p>
          <a:p>
            <a:endParaRPr lang="en-US" dirty="0" smtClean="0"/>
          </a:p>
          <a:p>
            <a:r>
              <a:rPr lang="en-US" dirty="0" smtClean="0"/>
              <a:t>Simplicity</a:t>
            </a:r>
          </a:p>
        </p:txBody>
      </p:sp>
      <p:sp>
        <p:nvSpPr>
          <p:cNvPr id="2" name="Title 1"/>
          <p:cNvSpPr>
            <a:spLocks noGrp="1"/>
          </p:cNvSpPr>
          <p:nvPr>
            <p:ph type="title"/>
          </p:nvPr>
        </p:nvSpPr>
        <p:spPr/>
        <p:txBody>
          <a:bodyPr>
            <a:normAutofit fontScale="90000"/>
          </a:bodyPr>
          <a:lstStyle/>
          <a:p>
            <a:r>
              <a:rPr lang="en-US" dirty="0" smtClean="0"/>
              <a:t>Algorithm and Implementation Characteristics</a:t>
            </a:r>
            <a:endParaRPr lang="en-US" dirty="0"/>
          </a:p>
        </p:txBody>
      </p:sp>
    </p:spTree>
    <p:extLst>
      <p:ext uri="{BB962C8B-B14F-4D97-AF65-F5344CB8AC3E}">
        <p14:creationId xmlns:p14="http://schemas.microsoft.com/office/powerpoint/2010/main" val="15226639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dirty="0"/>
              <a:t>How is the timeline? Too fast? Too slow? </a:t>
            </a:r>
            <a:endParaRPr lang="en-US" dirty="0" smtClean="0"/>
          </a:p>
          <a:p>
            <a:pPr lvl="1"/>
            <a:r>
              <a:rPr lang="en-US" dirty="0" smtClean="0"/>
              <a:t>Do we need an ongoing process, or is one time enough?</a:t>
            </a:r>
          </a:p>
          <a:p>
            <a:pPr lvl="1"/>
            <a:endParaRPr lang="en-US" dirty="0"/>
          </a:p>
          <a:p>
            <a:r>
              <a:rPr lang="en-US" dirty="0" smtClean="0"/>
              <a:t>How to determine if a candidate is mature enough for standardization? </a:t>
            </a:r>
          </a:p>
          <a:p>
            <a:pPr lvl="1"/>
            <a:r>
              <a:rPr lang="en-US" dirty="0" smtClean="0"/>
              <a:t>hash-based signatures for code signing</a:t>
            </a:r>
          </a:p>
          <a:p>
            <a:pPr lvl="1"/>
            <a:endParaRPr lang="en-US" dirty="0"/>
          </a:p>
          <a:p>
            <a:r>
              <a:rPr lang="en-US" dirty="0" smtClean="0"/>
              <a:t>Should </a:t>
            </a:r>
            <a:r>
              <a:rPr lang="en-US" dirty="0"/>
              <a:t>we just focus on encryption and signatures, or should we also consider other </a:t>
            </a:r>
            <a:r>
              <a:rPr lang="en-US" dirty="0" smtClean="0"/>
              <a:t>functionalities?</a:t>
            </a:r>
          </a:p>
          <a:p>
            <a:endParaRPr lang="en-US" dirty="0"/>
          </a:p>
          <a:p>
            <a:r>
              <a:rPr lang="en-US" dirty="0" smtClean="0"/>
              <a:t>How </a:t>
            </a:r>
            <a:r>
              <a:rPr lang="en-US" dirty="0"/>
              <a:t>many "bits of security" do we need against quantum attacks</a:t>
            </a:r>
            <a:r>
              <a:rPr lang="en-US" dirty="0" smtClean="0"/>
              <a:t>?</a:t>
            </a:r>
          </a:p>
          <a:p>
            <a:endParaRPr lang="en-US" dirty="0"/>
          </a:p>
          <a:p>
            <a:r>
              <a:rPr lang="en-US" dirty="0" smtClean="0"/>
              <a:t>How </a:t>
            </a:r>
            <a:r>
              <a:rPr lang="en-US" dirty="0"/>
              <a:t>can we encourage more work on quantum cryptanalysis? Maybe we </a:t>
            </a:r>
            <a:r>
              <a:rPr lang="en-US" dirty="0" smtClean="0"/>
              <a:t>need "</a:t>
            </a:r>
            <a:r>
              <a:rPr lang="en-US" dirty="0"/>
              <a:t>challenge problems</a:t>
            </a:r>
            <a:r>
              <a:rPr lang="en-US" dirty="0" smtClean="0"/>
              <a:t>"?</a:t>
            </a:r>
          </a:p>
          <a:p>
            <a:endParaRPr lang="en-US" dirty="0"/>
          </a:p>
          <a:p>
            <a:r>
              <a:rPr lang="en-US" dirty="0" smtClean="0"/>
              <a:t>How can we encourage people to study practical impacts on the existing protocols?</a:t>
            </a:r>
          </a:p>
          <a:p>
            <a:pPr lvl="1"/>
            <a:r>
              <a:rPr lang="en-US" dirty="0" smtClean="0"/>
              <a:t>For example, key sizes may be too big</a:t>
            </a:r>
          </a:p>
        </p:txBody>
      </p:sp>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38005266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NIST is calling for quantum-resistant algorithms</a:t>
            </a:r>
          </a:p>
          <a:p>
            <a:pPr lvl="1"/>
            <a:r>
              <a:rPr lang="en-US" dirty="0" smtClean="0"/>
              <a:t>We see our role as managing a process of achieving community consensus in a transparent and timely manner</a:t>
            </a:r>
          </a:p>
          <a:p>
            <a:pPr lvl="1"/>
            <a:r>
              <a:rPr lang="en-US" dirty="0" smtClean="0"/>
              <a:t>Different from (but similar to) AES/SHA-3 competitions</a:t>
            </a:r>
          </a:p>
          <a:p>
            <a:pPr marL="109728" indent="0">
              <a:buNone/>
            </a:pPr>
            <a:endParaRPr lang="en-US" dirty="0" smtClean="0"/>
          </a:p>
          <a:p>
            <a:r>
              <a:rPr lang="en-US" dirty="0" smtClean="0"/>
              <a:t>We don’t have all the answers</a:t>
            </a:r>
          </a:p>
          <a:p>
            <a:endParaRPr lang="en-US" dirty="0" smtClean="0"/>
          </a:p>
          <a:p>
            <a:r>
              <a:rPr lang="en-US" dirty="0" smtClean="0"/>
              <a:t>Wanted: Postdocs, guest researchers at NIST</a:t>
            </a:r>
          </a:p>
          <a:p>
            <a:endParaRPr lang="en-US" dirty="0" smtClean="0"/>
          </a:p>
          <a:p>
            <a:r>
              <a:rPr lang="en-US" dirty="0" smtClean="0"/>
              <a:t>We would like public feedback</a:t>
            </a:r>
          </a:p>
          <a:p>
            <a:pPr lvl="1"/>
            <a:r>
              <a:rPr lang="en-US" dirty="0" smtClean="0"/>
              <a:t>Email:  </a:t>
            </a:r>
            <a:r>
              <a:rPr lang="en-US" dirty="0" smtClean="0">
                <a:hlinkClick r:id="rId3"/>
              </a:rPr>
              <a:t>pqc-comments@nist.gov</a:t>
            </a:r>
            <a:r>
              <a:rPr lang="en-US" dirty="0" smtClean="0"/>
              <a:t>  </a:t>
            </a:r>
          </a:p>
          <a:p>
            <a:pPr lvl="1"/>
            <a:r>
              <a:rPr lang="en-US" dirty="0" smtClean="0"/>
              <a:t>PQC forum:  pqc-forum@nist.gov</a:t>
            </a:r>
          </a:p>
          <a:p>
            <a:endParaRPr lang="en-US" dirty="0" smtClean="0"/>
          </a:p>
          <a:p>
            <a:endParaRPr lang="en-US" dirty="0" smtClean="0"/>
          </a:p>
          <a:p>
            <a:endParaRPr lang="en-US" dirty="0" smtClean="0"/>
          </a:p>
        </p:txBody>
      </p:sp>
      <p:sp>
        <p:nvSpPr>
          <p:cNvPr id="2" name="Title 1"/>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2527128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458200" cy="4525963"/>
          </a:xfrm>
        </p:spPr>
        <p:txBody>
          <a:bodyPr>
            <a:normAutofit fontScale="70000" lnSpcReduction="20000"/>
          </a:bodyPr>
          <a:lstStyle/>
          <a:p>
            <a:r>
              <a:rPr lang="en-US" dirty="0" smtClean="0"/>
              <a:t>When will a quantum computer be built that breaks current crypto?</a:t>
            </a:r>
          </a:p>
          <a:p>
            <a:pPr lvl="1"/>
            <a:r>
              <a:rPr lang="en-US" dirty="0" smtClean="0"/>
              <a:t>15 years, $1 billion USD, nuclear power plant (to break RSA-2048)</a:t>
            </a:r>
            <a:endParaRPr lang="en-US" dirty="0"/>
          </a:p>
          <a:p>
            <a:pPr marL="630936" lvl="2" indent="0">
              <a:buNone/>
            </a:pPr>
            <a:r>
              <a:rPr lang="en-US" dirty="0" smtClean="0"/>
              <a:t>(</a:t>
            </a:r>
            <a:r>
              <a:rPr lang="en-US" dirty="0" err="1" smtClean="0"/>
              <a:t>PQCrypto</a:t>
            </a:r>
            <a:r>
              <a:rPr lang="en-US" dirty="0" smtClean="0"/>
              <a:t> 2014, Matteo </a:t>
            </a:r>
            <a:r>
              <a:rPr lang="en-US" dirty="0" err="1" smtClean="0"/>
              <a:t>Mariantoni</a:t>
            </a:r>
            <a:r>
              <a:rPr lang="en-US" dirty="0" smtClean="0"/>
              <a:t>)</a:t>
            </a:r>
          </a:p>
          <a:p>
            <a:endParaRPr lang="en-US" dirty="0" smtClean="0"/>
          </a:p>
          <a:p>
            <a:r>
              <a:rPr lang="en-US" sz="2900" dirty="0" smtClean="0"/>
              <a:t>Impact</a:t>
            </a:r>
            <a:r>
              <a:rPr lang="en-US" sz="2900" dirty="0"/>
              <a:t>:</a:t>
            </a:r>
          </a:p>
          <a:p>
            <a:pPr lvl="1"/>
            <a:r>
              <a:rPr lang="en-US" dirty="0"/>
              <a:t>Public key crypto</a:t>
            </a:r>
            <a:r>
              <a:rPr lang="en-US" dirty="0" smtClean="0"/>
              <a:t>:</a:t>
            </a:r>
            <a:r>
              <a:rPr lang="en-US" dirty="0"/>
              <a:t> </a:t>
            </a:r>
            <a:r>
              <a:rPr lang="en-US" sz="1000" dirty="0"/>
              <a:t>FIPS 186-4, SP </a:t>
            </a:r>
            <a:r>
              <a:rPr lang="en-US" sz="1000" dirty="0" smtClean="0"/>
              <a:t>800-56A/56B</a:t>
            </a:r>
            <a:endParaRPr lang="en-US" sz="1000" dirty="0"/>
          </a:p>
          <a:p>
            <a:pPr lvl="2"/>
            <a:r>
              <a:rPr lang="en-US" dirty="0"/>
              <a:t>RSA  </a:t>
            </a:r>
            <a:endParaRPr lang="en-US" dirty="0" smtClean="0"/>
          </a:p>
          <a:p>
            <a:pPr lvl="2"/>
            <a:r>
              <a:rPr lang="en-US" dirty="0" smtClean="0">
                <a:solidFill>
                  <a:srgbClr val="000000"/>
                </a:solidFill>
              </a:rPr>
              <a:t>Elliptic </a:t>
            </a:r>
            <a:r>
              <a:rPr lang="en-US" dirty="0">
                <a:solidFill>
                  <a:srgbClr val="000000"/>
                </a:solidFill>
              </a:rPr>
              <a:t>Curve Cryptography (ECDSA</a:t>
            </a:r>
            <a:r>
              <a:rPr lang="en-US" dirty="0" smtClean="0">
                <a:solidFill>
                  <a:srgbClr val="000000"/>
                </a:solidFill>
              </a:rPr>
              <a:t>)</a:t>
            </a:r>
            <a:endParaRPr lang="en-US" sz="1200" dirty="0">
              <a:solidFill>
                <a:srgbClr val="000000"/>
              </a:solidFill>
            </a:endParaRPr>
          </a:p>
          <a:p>
            <a:pPr lvl="2"/>
            <a:r>
              <a:rPr lang="en-US" dirty="0">
                <a:solidFill>
                  <a:srgbClr val="000000"/>
                </a:solidFill>
              </a:rPr>
              <a:t>Finite Field Cryptography  (DSA)</a:t>
            </a:r>
          </a:p>
          <a:p>
            <a:pPr lvl="2"/>
            <a:r>
              <a:rPr lang="en-US" dirty="0" err="1"/>
              <a:t>Diffie</a:t>
            </a:r>
            <a:r>
              <a:rPr lang="en-US" dirty="0"/>
              <a:t>-Hellman key exchange</a:t>
            </a:r>
          </a:p>
          <a:p>
            <a:pPr lvl="2"/>
            <a:endParaRPr lang="en-US" dirty="0"/>
          </a:p>
          <a:p>
            <a:pPr lvl="1"/>
            <a:r>
              <a:rPr lang="en-US" dirty="0"/>
              <a:t>Symmetric key crypto</a:t>
            </a:r>
            <a:r>
              <a:rPr lang="en-US" dirty="0" smtClean="0"/>
              <a:t>: </a:t>
            </a:r>
            <a:r>
              <a:rPr lang="en-US" sz="1000" dirty="0" smtClean="0"/>
              <a:t>FIPS 197, SP 800-57</a:t>
            </a:r>
            <a:endParaRPr lang="en-US" sz="1000" dirty="0"/>
          </a:p>
          <a:p>
            <a:pPr lvl="2"/>
            <a:r>
              <a:rPr lang="en-US" dirty="0"/>
              <a:t>AES </a:t>
            </a:r>
          </a:p>
          <a:p>
            <a:pPr lvl="2"/>
            <a:r>
              <a:rPr lang="en-US" dirty="0"/>
              <a:t>Triple DES</a:t>
            </a:r>
          </a:p>
          <a:p>
            <a:pPr lvl="2"/>
            <a:endParaRPr lang="en-US" dirty="0"/>
          </a:p>
          <a:p>
            <a:pPr lvl="1"/>
            <a:r>
              <a:rPr lang="en-US" dirty="0"/>
              <a:t>Hash functions</a:t>
            </a:r>
            <a:r>
              <a:rPr lang="en-US" dirty="0" smtClean="0"/>
              <a:t>: </a:t>
            </a:r>
            <a:r>
              <a:rPr lang="en-US" sz="1000" dirty="0" smtClean="0"/>
              <a:t>FIPS 180-4, FIPS 202</a:t>
            </a:r>
            <a:endParaRPr lang="en-US" sz="1000" dirty="0"/>
          </a:p>
          <a:p>
            <a:pPr lvl="2"/>
            <a:r>
              <a:rPr lang="en-US" dirty="0"/>
              <a:t>SHA-1, SHA-2 and SHA-3</a:t>
            </a:r>
          </a:p>
          <a:p>
            <a:pPr lvl="1"/>
            <a:endParaRPr lang="en-US" dirty="0"/>
          </a:p>
        </p:txBody>
      </p:sp>
      <p:sp>
        <p:nvSpPr>
          <p:cNvPr id="2" name="Title 1"/>
          <p:cNvSpPr>
            <a:spLocks noGrp="1"/>
          </p:cNvSpPr>
          <p:nvPr>
            <p:ph type="title"/>
          </p:nvPr>
        </p:nvSpPr>
        <p:spPr/>
        <p:txBody>
          <a:bodyPr/>
          <a:lstStyle/>
          <a:p>
            <a:r>
              <a:rPr lang="en-US" dirty="0" smtClean="0"/>
              <a:t>The sky is falling?	</a:t>
            </a:r>
            <a:endParaRPr lang="en-US" dirty="0"/>
          </a:p>
        </p:txBody>
      </p:sp>
    </p:spTree>
    <p:extLst>
      <p:ext uri="{BB962C8B-B14F-4D97-AF65-F5344CB8AC3E}">
        <p14:creationId xmlns:p14="http://schemas.microsoft.com/office/powerpoint/2010/main" val="10831622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When will a quantum computer be built?</a:t>
            </a:r>
          </a:p>
          <a:p>
            <a:pPr lvl="1"/>
            <a:r>
              <a:rPr lang="en-US" dirty="0" smtClean="0"/>
              <a:t>15 years, $1 billion USD, nuclear power plant</a:t>
            </a:r>
            <a:endParaRPr lang="en-US" dirty="0"/>
          </a:p>
          <a:p>
            <a:pPr marL="630936" lvl="2" indent="0">
              <a:buNone/>
            </a:pPr>
            <a:r>
              <a:rPr lang="en-US" dirty="0" smtClean="0"/>
              <a:t>(</a:t>
            </a:r>
            <a:r>
              <a:rPr lang="en-US" dirty="0" err="1" smtClean="0"/>
              <a:t>PQCrypto</a:t>
            </a:r>
            <a:r>
              <a:rPr lang="en-US" dirty="0" smtClean="0"/>
              <a:t> 2014, Matteo </a:t>
            </a:r>
            <a:r>
              <a:rPr lang="en-US" dirty="0" err="1" smtClean="0"/>
              <a:t>Mariantoni</a:t>
            </a:r>
            <a:r>
              <a:rPr lang="en-US" dirty="0" smtClean="0"/>
              <a:t>)</a:t>
            </a:r>
          </a:p>
          <a:p>
            <a:endParaRPr lang="en-US" dirty="0" smtClean="0"/>
          </a:p>
          <a:p>
            <a:r>
              <a:rPr lang="en-US" sz="3800" dirty="0"/>
              <a:t>Impact:</a:t>
            </a:r>
          </a:p>
          <a:p>
            <a:pPr lvl="1"/>
            <a:r>
              <a:rPr lang="en-US" dirty="0"/>
              <a:t>Public key crypto:</a:t>
            </a:r>
          </a:p>
          <a:p>
            <a:pPr lvl="2"/>
            <a:r>
              <a:rPr lang="en-US" strike="sngStrike" dirty="0">
                <a:solidFill>
                  <a:srgbClr val="FF0000"/>
                </a:solidFill>
              </a:rPr>
              <a:t>RSA </a:t>
            </a:r>
            <a:r>
              <a:rPr lang="en-US" dirty="0"/>
              <a:t> </a:t>
            </a:r>
          </a:p>
          <a:p>
            <a:pPr lvl="2"/>
            <a:r>
              <a:rPr lang="en-US" strike="sngStrike" dirty="0">
                <a:solidFill>
                  <a:srgbClr val="FF0000"/>
                </a:solidFill>
              </a:rPr>
              <a:t>Elliptic Curve Cryptography (ECDSA)</a:t>
            </a:r>
            <a:endParaRPr lang="en-US" sz="1200" strike="sngStrike" dirty="0">
              <a:solidFill>
                <a:srgbClr val="FF0000"/>
              </a:solidFill>
            </a:endParaRPr>
          </a:p>
          <a:p>
            <a:pPr lvl="2"/>
            <a:r>
              <a:rPr lang="en-US" strike="sngStrike" dirty="0">
                <a:solidFill>
                  <a:srgbClr val="FF0000"/>
                </a:solidFill>
              </a:rPr>
              <a:t>Finite Field Cryptography  (DSA)</a:t>
            </a:r>
          </a:p>
          <a:p>
            <a:pPr lvl="2"/>
            <a:r>
              <a:rPr lang="en-US" strike="sngStrike" dirty="0" err="1">
                <a:solidFill>
                  <a:srgbClr val="FF0000"/>
                </a:solidFill>
              </a:rPr>
              <a:t>Diffie</a:t>
            </a:r>
            <a:r>
              <a:rPr lang="en-US" strike="sngStrike" dirty="0">
                <a:solidFill>
                  <a:srgbClr val="FF0000"/>
                </a:solidFill>
              </a:rPr>
              <a:t>-Hellman key exchange</a:t>
            </a:r>
          </a:p>
          <a:p>
            <a:pPr lvl="2"/>
            <a:endParaRPr lang="en-US" dirty="0"/>
          </a:p>
          <a:p>
            <a:pPr lvl="1"/>
            <a:r>
              <a:rPr lang="en-US" dirty="0"/>
              <a:t>Symmetric key crypto:</a:t>
            </a:r>
          </a:p>
          <a:p>
            <a:pPr lvl="2"/>
            <a:r>
              <a:rPr lang="en-US" dirty="0"/>
              <a:t>AES 		</a:t>
            </a:r>
            <a:r>
              <a:rPr lang="en-US" dirty="0">
                <a:solidFill>
                  <a:srgbClr val="3366FF"/>
                </a:solidFill>
              </a:rPr>
              <a:t>Need larger keys</a:t>
            </a:r>
          </a:p>
          <a:p>
            <a:pPr lvl="2"/>
            <a:r>
              <a:rPr lang="en-US" dirty="0"/>
              <a:t>Triple DES		</a:t>
            </a:r>
            <a:r>
              <a:rPr lang="en-US" dirty="0">
                <a:solidFill>
                  <a:srgbClr val="3366FF"/>
                </a:solidFill>
              </a:rPr>
              <a:t>Need larger keys</a:t>
            </a:r>
          </a:p>
          <a:p>
            <a:pPr lvl="2"/>
            <a:endParaRPr lang="en-US" dirty="0"/>
          </a:p>
          <a:p>
            <a:pPr lvl="1"/>
            <a:r>
              <a:rPr lang="en-US" dirty="0"/>
              <a:t>Hash functions:</a:t>
            </a:r>
          </a:p>
          <a:p>
            <a:pPr lvl="2"/>
            <a:r>
              <a:rPr lang="en-US" dirty="0">
                <a:solidFill>
                  <a:srgbClr val="000000"/>
                </a:solidFill>
              </a:rPr>
              <a:t>SHA-1</a:t>
            </a:r>
            <a:r>
              <a:rPr lang="en-US" dirty="0">
                <a:solidFill>
                  <a:srgbClr val="0000CC"/>
                </a:solidFill>
              </a:rPr>
              <a:t>,</a:t>
            </a:r>
            <a:r>
              <a:rPr lang="en-US" dirty="0"/>
              <a:t> SHA-2 and SHA-3	</a:t>
            </a:r>
            <a:r>
              <a:rPr lang="en-US" dirty="0">
                <a:solidFill>
                  <a:srgbClr val="3366FF"/>
                </a:solidFill>
              </a:rPr>
              <a:t>Use longer output</a:t>
            </a:r>
          </a:p>
          <a:p>
            <a:pPr lvl="1"/>
            <a:endParaRPr lang="en-US" dirty="0"/>
          </a:p>
        </p:txBody>
      </p:sp>
      <p:sp>
        <p:nvSpPr>
          <p:cNvPr id="2" name="Title 1"/>
          <p:cNvSpPr>
            <a:spLocks noGrp="1"/>
          </p:cNvSpPr>
          <p:nvPr>
            <p:ph type="title"/>
          </p:nvPr>
        </p:nvSpPr>
        <p:spPr/>
        <p:txBody>
          <a:bodyPr/>
          <a:lstStyle/>
          <a:p>
            <a:r>
              <a:rPr lang="en-US" dirty="0" smtClean="0"/>
              <a:t>The sky is falling?	</a:t>
            </a:r>
            <a:endParaRPr lang="en-US" dirty="0"/>
          </a:p>
        </p:txBody>
      </p:sp>
    </p:spTree>
    <p:extLst>
      <p:ext uri="{BB962C8B-B14F-4D97-AF65-F5344CB8AC3E}">
        <p14:creationId xmlns:p14="http://schemas.microsoft.com/office/powerpoint/2010/main" val="28718940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788091"/>
          </a:xfrm>
        </p:spPr>
        <p:txBody>
          <a:bodyPr>
            <a:normAutofit fontScale="92500" lnSpcReduction="10000"/>
          </a:bodyPr>
          <a:lstStyle/>
          <a:p>
            <a:r>
              <a:rPr lang="en-US" sz="1900" dirty="0" smtClean="0"/>
              <a:t>How </a:t>
            </a:r>
            <a:r>
              <a:rPr lang="en-US" sz="1900" dirty="0"/>
              <a:t>long does encryption need to be secure (</a:t>
            </a:r>
            <a:r>
              <a:rPr lang="en-US" sz="1900" i="1" dirty="0">
                <a:solidFill>
                  <a:srgbClr val="0099CC"/>
                </a:solidFill>
              </a:rPr>
              <a:t>x</a:t>
            </a:r>
            <a:r>
              <a:rPr lang="en-US" sz="1900" dirty="0">
                <a:solidFill>
                  <a:srgbClr val="0099CC"/>
                </a:solidFill>
              </a:rPr>
              <a:t> years</a:t>
            </a:r>
            <a:r>
              <a:rPr lang="en-US" sz="1900" dirty="0"/>
              <a:t>)</a:t>
            </a:r>
          </a:p>
          <a:p>
            <a:r>
              <a:rPr lang="en-US" sz="1900" dirty="0"/>
              <a:t>How long to re-tool existing infrastructure with quantum safe solution (</a:t>
            </a:r>
            <a:r>
              <a:rPr lang="en-US" sz="1900" i="1" dirty="0">
                <a:solidFill>
                  <a:schemeClr val="bg1">
                    <a:lumMod val="65000"/>
                  </a:schemeClr>
                </a:solidFill>
              </a:rPr>
              <a:t>y</a:t>
            </a:r>
            <a:r>
              <a:rPr lang="en-US" sz="1900" dirty="0">
                <a:solidFill>
                  <a:schemeClr val="bg1">
                    <a:lumMod val="65000"/>
                  </a:schemeClr>
                </a:solidFill>
              </a:rPr>
              <a:t> years</a:t>
            </a:r>
            <a:r>
              <a:rPr lang="en-US" sz="1900" dirty="0"/>
              <a:t>)</a:t>
            </a:r>
          </a:p>
          <a:p>
            <a:r>
              <a:rPr lang="en-US" sz="1900" dirty="0"/>
              <a:t>How long until large-scale quantum computer is built (</a:t>
            </a:r>
            <a:r>
              <a:rPr lang="en-US" sz="1900" i="1" dirty="0">
                <a:solidFill>
                  <a:srgbClr val="F1925D"/>
                </a:solidFill>
              </a:rPr>
              <a:t>z</a:t>
            </a:r>
            <a:r>
              <a:rPr lang="en-US" sz="1900" dirty="0">
                <a:solidFill>
                  <a:srgbClr val="F1925D"/>
                </a:solidFill>
              </a:rPr>
              <a:t> years</a:t>
            </a:r>
            <a:r>
              <a:rPr lang="en-US" sz="1900" dirty="0"/>
              <a:t>)</a:t>
            </a:r>
          </a:p>
          <a:p>
            <a:endParaRPr lang="en-US" dirty="0" smtClean="0"/>
          </a:p>
          <a:p>
            <a:endParaRPr lang="en-US" dirty="0"/>
          </a:p>
          <a:p>
            <a:endParaRPr lang="en-US" dirty="0" smtClean="0"/>
          </a:p>
          <a:p>
            <a:endParaRPr lang="en-US" dirty="0"/>
          </a:p>
          <a:p>
            <a:endParaRPr lang="en-US" dirty="0" smtClean="0"/>
          </a:p>
          <a:p>
            <a:endParaRPr lang="en-US" sz="2200" dirty="0" smtClean="0"/>
          </a:p>
          <a:p>
            <a:endParaRPr lang="en-US" sz="1300" dirty="0" smtClean="0"/>
          </a:p>
          <a:p>
            <a:r>
              <a:rPr lang="en-US" sz="1300" dirty="0" smtClean="0"/>
              <a:t>NSA is transitioning in the “not too distant”</a:t>
            </a:r>
            <a:r>
              <a:rPr lang="en-US" sz="1300" dirty="0"/>
              <a:t> future </a:t>
            </a:r>
            <a:r>
              <a:rPr lang="en-US" sz="900" dirty="0" smtClean="0"/>
              <a:t>&lt;</a:t>
            </a:r>
            <a:r>
              <a:rPr lang="en-US" sz="900" u="sng" dirty="0">
                <a:solidFill>
                  <a:srgbClr val="0070C0"/>
                </a:solidFill>
                <a:hlinkClick r:id="rId3"/>
              </a:rPr>
              <a:t>https://www.iad.gov/iad/programs/iad-initiatives/cnsa-suite.cfm</a:t>
            </a:r>
            <a:r>
              <a:rPr lang="en-US" sz="900" dirty="0" smtClean="0"/>
              <a:t>&gt;</a:t>
            </a:r>
          </a:p>
          <a:p>
            <a:r>
              <a:rPr lang="en-US" sz="1300" dirty="0" smtClean="0"/>
              <a:t>European </a:t>
            </a:r>
            <a:r>
              <a:rPr lang="en-US" sz="1300" dirty="0" err="1"/>
              <a:t>PQCrypto</a:t>
            </a:r>
            <a:r>
              <a:rPr lang="en-US" sz="1300" dirty="0"/>
              <a:t> </a:t>
            </a:r>
            <a:r>
              <a:rPr lang="en-US" sz="1300" dirty="0" smtClean="0"/>
              <a:t>project</a:t>
            </a:r>
          </a:p>
          <a:p>
            <a:r>
              <a:rPr lang="en-US" sz="1300" dirty="0" smtClean="0"/>
              <a:t>ETSI work</a:t>
            </a:r>
          </a:p>
          <a:p>
            <a:r>
              <a:rPr lang="en-US" sz="1300" dirty="0" smtClean="0"/>
              <a:t>IETF – hash-based signature RFC’s</a:t>
            </a:r>
          </a:p>
          <a:p>
            <a:r>
              <a:rPr lang="en-US" sz="1300" dirty="0" smtClean="0"/>
              <a:t>NIST report </a:t>
            </a:r>
            <a:r>
              <a:rPr lang="en-US" sz="1300" dirty="0"/>
              <a:t>- </a:t>
            </a:r>
            <a:r>
              <a:rPr lang="en-US" sz="900" dirty="0" smtClean="0"/>
              <a:t>&lt;</a:t>
            </a:r>
            <a:r>
              <a:rPr lang="en-US" sz="900" dirty="0">
                <a:solidFill>
                  <a:srgbClr val="0070C0"/>
                </a:solidFill>
              </a:rPr>
              <a:t>http://</a:t>
            </a:r>
            <a:r>
              <a:rPr lang="en-US" sz="900" dirty="0" smtClean="0">
                <a:solidFill>
                  <a:srgbClr val="0070C0"/>
                </a:solidFill>
              </a:rPr>
              <a:t>csrc.nist.gov/publications/drafts/nistir-8105/nistir_8105_draft.pdf</a:t>
            </a:r>
            <a:r>
              <a:rPr lang="en-US" sz="900" dirty="0" smtClean="0"/>
              <a:t>&gt;</a:t>
            </a:r>
            <a:endParaRPr lang="en-US" sz="900" dirty="0"/>
          </a:p>
          <a:p>
            <a:endParaRPr lang="en-US" sz="2200" dirty="0"/>
          </a:p>
          <a:p>
            <a:endParaRPr lang="en-US" sz="2200" dirty="0"/>
          </a:p>
        </p:txBody>
      </p:sp>
      <p:sp>
        <p:nvSpPr>
          <p:cNvPr id="2" name="Title 1"/>
          <p:cNvSpPr>
            <a:spLocks noGrp="1"/>
          </p:cNvSpPr>
          <p:nvPr>
            <p:ph type="title"/>
          </p:nvPr>
        </p:nvSpPr>
        <p:spPr/>
        <p:txBody>
          <a:bodyPr>
            <a:normAutofit fontScale="90000"/>
          </a:bodyPr>
          <a:lstStyle/>
          <a:p>
            <a:r>
              <a:rPr lang="en-US" dirty="0" smtClean="0"/>
              <a:t>How soon do we need to worry?</a:t>
            </a:r>
            <a:endParaRPr lang="en-US" dirty="0"/>
          </a:p>
        </p:txBody>
      </p:sp>
      <p:grpSp>
        <p:nvGrpSpPr>
          <p:cNvPr id="4" name="Group 3"/>
          <p:cNvGrpSpPr/>
          <p:nvPr/>
        </p:nvGrpSpPr>
        <p:grpSpPr>
          <a:xfrm>
            <a:off x="3248406" y="2555217"/>
            <a:ext cx="5886450" cy="2116055"/>
            <a:chOff x="3200400" y="4343400"/>
            <a:chExt cx="5886450" cy="2116055"/>
          </a:xfrm>
        </p:grpSpPr>
        <p:grpSp>
          <p:nvGrpSpPr>
            <p:cNvPr id="5" name="Group 4"/>
            <p:cNvGrpSpPr/>
            <p:nvPr/>
          </p:nvGrpSpPr>
          <p:grpSpPr>
            <a:xfrm>
              <a:off x="3200400" y="4343400"/>
              <a:ext cx="5029200" cy="2116055"/>
              <a:chOff x="3200400" y="4431268"/>
              <a:chExt cx="5029200" cy="2116055"/>
            </a:xfrm>
          </p:grpSpPr>
          <p:grpSp>
            <p:nvGrpSpPr>
              <p:cNvPr id="7" name="Group 6"/>
              <p:cNvGrpSpPr/>
              <p:nvPr/>
            </p:nvGrpSpPr>
            <p:grpSpPr>
              <a:xfrm>
                <a:off x="3505200" y="4835455"/>
                <a:ext cx="3505200" cy="1711868"/>
                <a:chOff x="3505200" y="4648200"/>
                <a:chExt cx="3505200" cy="1711868"/>
              </a:xfrm>
            </p:grpSpPr>
            <p:grpSp>
              <p:nvGrpSpPr>
                <p:cNvPr id="9" name="Group 8"/>
                <p:cNvGrpSpPr/>
                <p:nvPr/>
              </p:nvGrpSpPr>
              <p:grpSpPr>
                <a:xfrm>
                  <a:off x="3505200" y="4929389"/>
                  <a:ext cx="3200400" cy="1430679"/>
                  <a:chOff x="3276600" y="4762500"/>
                  <a:chExt cx="3200400" cy="1430679"/>
                </a:xfrm>
              </p:grpSpPr>
              <p:grpSp>
                <p:nvGrpSpPr>
                  <p:cNvPr id="11" name="Group 10"/>
                  <p:cNvGrpSpPr/>
                  <p:nvPr/>
                </p:nvGrpSpPr>
                <p:grpSpPr>
                  <a:xfrm>
                    <a:off x="3276600" y="4953000"/>
                    <a:ext cx="3200400" cy="1240179"/>
                    <a:chOff x="3276600" y="4953000"/>
                    <a:chExt cx="3200400" cy="1240179"/>
                  </a:xfrm>
                </p:grpSpPr>
                <p:grpSp>
                  <p:nvGrpSpPr>
                    <p:cNvPr id="14" name="Group 13"/>
                    <p:cNvGrpSpPr/>
                    <p:nvPr/>
                  </p:nvGrpSpPr>
                  <p:grpSpPr>
                    <a:xfrm>
                      <a:off x="3276600" y="4953000"/>
                      <a:ext cx="3200400" cy="762000"/>
                      <a:chOff x="3276600" y="4648200"/>
                      <a:chExt cx="3200400" cy="762000"/>
                    </a:xfrm>
                  </p:grpSpPr>
                  <p:sp>
                    <p:nvSpPr>
                      <p:cNvPr id="17" name="Rectangle 16"/>
                      <p:cNvSpPr/>
                      <p:nvPr/>
                    </p:nvSpPr>
                    <p:spPr>
                      <a:xfrm>
                        <a:off x="4876800" y="4648200"/>
                        <a:ext cx="1600200" cy="381000"/>
                      </a:xfrm>
                      <a:prstGeom prst="rect">
                        <a:avLst/>
                      </a:prstGeom>
                      <a:solidFill>
                        <a:schemeClr val="bg2">
                          <a:lumMod val="50000"/>
                        </a:schemeClr>
                      </a:solidFill>
                      <a:ln w="22225" cap="sq"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276600" y="4648200"/>
                        <a:ext cx="1600200" cy="381000"/>
                      </a:xfrm>
                      <a:prstGeom prst="rect">
                        <a:avLst/>
                      </a:prstGeom>
                      <a:solidFill>
                        <a:schemeClr val="bg1">
                          <a:lumMod val="65000"/>
                        </a:schemeClr>
                      </a:solidFill>
                      <a:ln w="22225" cap="sq"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3276600" y="5029200"/>
                        <a:ext cx="2514600" cy="381000"/>
                      </a:xfrm>
                      <a:prstGeom prst="rect">
                        <a:avLst/>
                      </a:prstGeom>
                      <a:solidFill>
                        <a:srgbClr val="F1925D"/>
                      </a:solidFill>
                      <a:ln w="22225" cap="sq"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3857625" y="4648200"/>
                        <a:ext cx="438150" cy="381000"/>
                      </a:xfrm>
                      <a:prstGeom prst="rect">
                        <a:avLst/>
                      </a:prstGeom>
                      <a:noFill/>
                    </p:spPr>
                    <p:txBody>
                      <a:bodyPr wrap="square" rtlCol="0">
                        <a:spAutoFit/>
                      </a:bodyPr>
                      <a:lstStyle/>
                      <a:p>
                        <a:r>
                          <a:rPr lang="en-US" i="1" dirty="0"/>
                          <a:t>y</a:t>
                        </a:r>
                      </a:p>
                    </p:txBody>
                  </p:sp>
                  <p:sp>
                    <p:nvSpPr>
                      <p:cNvPr id="21" name="TextBox 20"/>
                      <p:cNvSpPr txBox="1"/>
                      <p:nvPr/>
                    </p:nvSpPr>
                    <p:spPr>
                      <a:xfrm>
                        <a:off x="5385918" y="4648200"/>
                        <a:ext cx="438150" cy="381000"/>
                      </a:xfrm>
                      <a:prstGeom prst="rect">
                        <a:avLst/>
                      </a:prstGeom>
                      <a:noFill/>
                    </p:spPr>
                    <p:txBody>
                      <a:bodyPr wrap="square" rtlCol="0">
                        <a:spAutoFit/>
                      </a:bodyPr>
                      <a:lstStyle/>
                      <a:p>
                        <a:r>
                          <a:rPr lang="en-US" i="1" dirty="0" smtClean="0"/>
                          <a:t>x</a:t>
                        </a:r>
                        <a:endParaRPr lang="en-US" i="1" dirty="0"/>
                      </a:p>
                    </p:txBody>
                  </p:sp>
                  <p:sp>
                    <p:nvSpPr>
                      <p:cNvPr id="22" name="TextBox 21"/>
                      <p:cNvSpPr txBox="1"/>
                      <p:nvPr/>
                    </p:nvSpPr>
                    <p:spPr>
                      <a:xfrm>
                        <a:off x="4314825" y="5029200"/>
                        <a:ext cx="438150" cy="381000"/>
                      </a:xfrm>
                      <a:prstGeom prst="rect">
                        <a:avLst/>
                      </a:prstGeom>
                      <a:noFill/>
                    </p:spPr>
                    <p:txBody>
                      <a:bodyPr wrap="square" rtlCol="0">
                        <a:spAutoFit/>
                      </a:bodyPr>
                      <a:lstStyle/>
                      <a:p>
                        <a:r>
                          <a:rPr lang="en-US" i="1" dirty="0" smtClean="0"/>
                          <a:t>z</a:t>
                        </a:r>
                        <a:endParaRPr lang="en-US" i="1" dirty="0"/>
                      </a:p>
                    </p:txBody>
                  </p:sp>
                </p:grpSp>
                <p:cxnSp>
                  <p:nvCxnSpPr>
                    <p:cNvPr id="15" name="Straight Arrow Connector 14"/>
                    <p:cNvCxnSpPr/>
                    <p:nvPr/>
                  </p:nvCxnSpPr>
                  <p:spPr>
                    <a:xfrm>
                      <a:off x="3276600" y="5867400"/>
                      <a:ext cx="3200400" cy="0"/>
                    </a:xfrm>
                    <a:prstGeom prst="straightConnector1">
                      <a:avLst/>
                    </a:prstGeom>
                    <a:ln w="2222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276600" y="5885402"/>
                      <a:ext cx="1309218" cy="307777"/>
                    </a:xfrm>
                    <a:prstGeom prst="rect">
                      <a:avLst/>
                    </a:prstGeom>
                    <a:noFill/>
                  </p:spPr>
                  <p:txBody>
                    <a:bodyPr wrap="square" rtlCol="0">
                      <a:spAutoFit/>
                    </a:bodyPr>
                    <a:lstStyle/>
                    <a:p>
                      <a:r>
                        <a:rPr lang="en-US" sz="1400" dirty="0" smtClean="0"/>
                        <a:t>time</a:t>
                      </a:r>
                      <a:endParaRPr lang="en-US" sz="1400" dirty="0"/>
                    </a:p>
                  </p:txBody>
                </p:sp>
              </p:grpSp>
              <p:sp>
                <p:nvSpPr>
                  <p:cNvPr id="12" name="Left Brace 11"/>
                  <p:cNvSpPr/>
                  <p:nvPr/>
                </p:nvSpPr>
                <p:spPr>
                  <a:xfrm rot="16200000">
                    <a:off x="6055284" y="5102784"/>
                    <a:ext cx="190500" cy="652932"/>
                  </a:xfrm>
                  <a:prstGeom prst="lef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Left Brace 12"/>
                  <p:cNvSpPr/>
                  <p:nvPr/>
                </p:nvSpPr>
                <p:spPr>
                  <a:xfrm rot="5400000">
                    <a:off x="4514850" y="4562475"/>
                    <a:ext cx="114300" cy="514350"/>
                  </a:xfrm>
                  <a:prstGeom prst="lef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0" name="TextBox 9"/>
                <p:cNvSpPr txBox="1"/>
                <p:nvPr/>
              </p:nvSpPr>
              <p:spPr>
                <a:xfrm>
                  <a:off x="3733800" y="4648200"/>
                  <a:ext cx="3276600" cy="307777"/>
                </a:xfrm>
                <a:prstGeom prst="rect">
                  <a:avLst/>
                </a:prstGeom>
                <a:noFill/>
              </p:spPr>
              <p:txBody>
                <a:bodyPr wrap="square" rtlCol="0">
                  <a:spAutoFit/>
                </a:bodyPr>
                <a:lstStyle/>
                <a:p>
                  <a:r>
                    <a:rPr lang="en-US" sz="1400" dirty="0" smtClean="0"/>
                    <a:t>What do we do here??</a:t>
                  </a:r>
                  <a:endParaRPr lang="en-US" sz="1400" dirty="0"/>
                </a:p>
              </p:txBody>
            </p:sp>
          </p:grpSp>
          <p:sp>
            <p:nvSpPr>
              <p:cNvPr id="8" name="TextBox 7"/>
              <p:cNvSpPr txBox="1"/>
              <p:nvPr/>
            </p:nvSpPr>
            <p:spPr>
              <a:xfrm>
                <a:off x="3200400" y="4431268"/>
                <a:ext cx="5029200" cy="369332"/>
              </a:xfrm>
              <a:prstGeom prst="rect">
                <a:avLst/>
              </a:prstGeom>
              <a:noFill/>
            </p:spPr>
            <p:txBody>
              <a:bodyPr wrap="square" rtlCol="0">
                <a:spAutoFit/>
              </a:bodyPr>
              <a:lstStyle/>
              <a:p>
                <a:r>
                  <a:rPr lang="en-US" dirty="0" smtClean="0"/>
                  <a:t>Theorem (</a:t>
                </a:r>
                <a:r>
                  <a:rPr lang="en-US" dirty="0" err="1" smtClean="0"/>
                  <a:t>Mosca</a:t>
                </a:r>
                <a:r>
                  <a:rPr lang="en-US" dirty="0" smtClean="0"/>
                  <a:t>): If </a:t>
                </a:r>
                <a:r>
                  <a:rPr lang="en-US" i="1" dirty="0" smtClean="0">
                    <a:solidFill>
                      <a:srgbClr val="0099CC"/>
                    </a:solidFill>
                  </a:rPr>
                  <a:t>x</a:t>
                </a:r>
                <a:r>
                  <a:rPr lang="en-US" dirty="0" smtClean="0"/>
                  <a:t> + </a:t>
                </a:r>
                <a:r>
                  <a:rPr lang="en-US" i="1" dirty="0" smtClean="0">
                    <a:solidFill>
                      <a:schemeClr val="bg1">
                        <a:lumMod val="65000"/>
                      </a:schemeClr>
                    </a:solidFill>
                  </a:rPr>
                  <a:t>y</a:t>
                </a:r>
                <a:r>
                  <a:rPr lang="en-US" dirty="0" smtClean="0"/>
                  <a:t> &gt; </a:t>
                </a:r>
                <a:r>
                  <a:rPr lang="en-US" i="1" dirty="0" smtClean="0">
                    <a:solidFill>
                      <a:srgbClr val="F1925D"/>
                    </a:solidFill>
                  </a:rPr>
                  <a:t>z</a:t>
                </a:r>
                <a:r>
                  <a:rPr lang="en-US" dirty="0" smtClean="0"/>
                  <a:t>, then worry</a:t>
                </a:r>
                <a:endParaRPr lang="en-US" dirty="0"/>
              </a:p>
            </p:txBody>
          </p:sp>
        </p:grpSp>
        <p:sp>
          <p:nvSpPr>
            <p:cNvPr id="6" name="TextBox 5"/>
            <p:cNvSpPr txBox="1"/>
            <p:nvPr/>
          </p:nvSpPr>
          <p:spPr>
            <a:xfrm>
              <a:off x="6052668" y="5790776"/>
              <a:ext cx="3034182" cy="307777"/>
            </a:xfrm>
            <a:prstGeom prst="rect">
              <a:avLst/>
            </a:prstGeom>
            <a:noFill/>
          </p:spPr>
          <p:txBody>
            <a:bodyPr wrap="square" rtlCol="0">
              <a:spAutoFit/>
            </a:bodyPr>
            <a:lstStyle/>
            <a:p>
              <a:r>
                <a:rPr lang="en-US" sz="1400" dirty="0" smtClean="0"/>
                <a:t>secret keys revealed</a:t>
              </a:r>
              <a:endParaRPr lang="en-US" sz="1400" dirty="0"/>
            </a:p>
          </p:txBody>
        </p:sp>
      </p:grpSp>
    </p:spTree>
    <p:extLst>
      <p:ext uri="{BB962C8B-B14F-4D97-AF65-F5344CB8AC3E}">
        <p14:creationId xmlns:p14="http://schemas.microsoft.com/office/powerpoint/2010/main" val="237831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sz="3100" dirty="0" smtClean="0"/>
              <a:t>NIST is calling for quantum-resistant cryptographic algorithms for new public-key crypto standards</a:t>
            </a:r>
          </a:p>
          <a:p>
            <a:pPr lvl="1"/>
            <a:r>
              <a:rPr lang="en-US" dirty="0"/>
              <a:t>Digital </a:t>
            </a:r>
            <a:r>
              <a:rPr lang="en-US" dirty="0" smtClean="0"/>
              <a:t>signatures</a:t>
            </a:r>
          </a:p>
          <a:p>
            <a:pPr lvl="1"/>
            <a:r>
              <a:rPr lang="en-US" dirty="0" smtClean="0"/>
              <a:t>Encryption/key-establishment</a:t>
            </a:r>
          </a:p>
          <a:p>
            <a:endParaRPr lang="en-US" dirty="0" smtClean="0"/>
          </a:p>
          <a:p>
            <a:r>
              <a:rPr lang="en-US" dirty="0" smtClean="0"/>
              <a:t>We </a:t>
            </a:r>
            <a:r>
              <a:rPr lang="en-US" dirty="0"/>
              <a:t>see our role as managing a process of achieving community consensus in a </a:t>
            </a:r>
            <a:r>
              <a:rPr lang="en-US" b="1" dirty="0"/>
              <a:t>transparent</a:t>
            </a:r>
            <a:r>
              <a:rPr lang="en-US" dirty="0"/>
              <a:t> and timely manner</a:t>
            </a:r>
          </a:p>
          <a:p>
            <a:endParaRPr lang="en-US" dirty="0" smtClean="0"/>
          </a:p>
          <a:p>
            <a:r>
              <a:rPr lang="en-US" dirty="0"/>
              <a:t>We do not expect to “pick a</a:t>
            </a:r>
            <a:r>
              <a:rPr lang="en-US" dirty="0" smtClean="0"/>
              <a:t> </a:t>
            </a:r>
            <a:r>
              <a:rPr lang="en-US" dirty="0"/>
              <a:t>winner”</a:t>
            </a:r>
          </a:p>
          <a:p>
            <a:pPr lvl="1"/>
            <a:r>
              <a:rPr lang="en-US" dirty="0"/>
              <a:t>Ideally, several algorithms will emerge as </a:t>
            </a:r>
            <a:r>
              <a:rPr lang="en-US" dirty="0" smtClean="0"/>
              <a:t>‘good choices’</a:t>
            </a:r>
            <a:endParaRPr lang="en-US" dirty="0"/>
          </a:p>
          <a:p>
            <a:endParaRPr lang="en-US" dirty="0" smtClean="0"/>
          </a:p>
          <a:p>
            <a:r>
              <a:rPr lang="en-US" dirty="0" smtClean="0"/>
              <a:t>We </a:t>
            </a:r>
            <a:r>
              <a:rPr lang="en-US" dirty="0"/>
              <a:t>may pick </a:t>
            </a:r>
            <a:r>
              <a:rPr lang="en-US" dirty="0" smtClean="0"/>
              <a:t>one (or more) for standardization</a:t>
            </a:r>
          </a:p>
          <a:p>
            <a:pPr lvl="1"/>
            <a:r>
              <a:rPr lang="en-US" dirty="0" smtClean="0"/>
              <a:t>Only algorithms publicly submitted considered</a:t>
            </a:r>
            <a:endParaRPr lang="en-US" dirty="0"/>
          </a:p>
          <a:p>
            <a:endParaRPr lang="en-US" dirty="0"/>
          </a:p>
        </p:txBody>
      </p:sp>
      <p:sp>
        <p:nvSpPr>
          <p:cNvPr id="2" name="Title 1"/>
          <p:cNvSpPr>
            <a:spLocks noGrp="1"/>
          </p:cNvSpPr>
          <p:nvPr>
            <p:ph type="title"/>
          </p:nvPr>
        </p:nvSpPr>
        <p:spPr/>
        <p:txBody>
          <a:bodyPr/>
          <a:lstStyle/>
          <a:p>
            <a:r>
              <a:rPr lang="en-US" dirty="0" smtClean="0"/>
              <a:t>Call for Proposals</a:t>
            </a:r>
            <a:endParaRPr lang="en-US" dirty="0"/>
          </a:p>
        </p:txBody>
      </p:sp>
    </p:spTree>
    <p:extLst>
      <p:ext uri="{BB962C8B-B14F-4D97-AF65-F5344CB8AC3E}">
        <p14:creationId xmlns:p14="http://schemas.microsoft.com/office/powerpoint/2010/main" val="3917048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Fall 2016 </a:t>
            </a:r>
            <a:r>
              <a:rPr lang="en-US" dirty="0"/>
              <a:t>– </a:t>
            </a:r>
            <a:r>
              <a:rPr lang="en-US" dirty="0" smtClean="0"/>
              <a:t>formal </a:t>
            </a:r>
            <a:r>
              <a:rPr lang="en-US" dirty="0"/>
              <a:t>Call For Proposals</a:t>
            </a:r>
          </a:p>
          <a:p>
            <a:r>
              <a:rPr lang="en-US" dirty="0" smtClean="0"/>
              <a:t>Nov 2017 </a:t>
            </a:r>
            <a:r>
              <a:rPr lang="en-US" dirty="0"/>
              <a:t>– Deadline for submissions</a:t>
            </a:r>
          </a:p>
          <a:p>
            <a:r>
              <a:rPr lang="en-US" dirty="0" smtClean="0"/>
              <a:t>3-5 years – Analysis phase</a:t>
            </a:r>
          </a:p>
          <a:p>
            <a:pPr lvl="1"/>
            <a:r>
              <a:rPr lang="en-US" dirty="0" smtClean="0"/>
              <a:t>NIST will report its findings</a:t>
            </a:r>
            <a:endParaRPr lang="en-US" dirty="0"/>
          </a:p>
          <a:p>
            <a:r>
              <a:rPr lang="en-US" dirty="0" smtClean="0"/>
              <a:t>2 </a:t>
            </a:r>
            <a:r>
              <a:rPr lang="en-US" dirty="0"/>
              <a:t>years </a:t>
            </a:r>
            <a:r>
              <a:rPr lang="en-US" dirty="0" smtClean="0"/>
              <a:t>later -</a:t>
            </a:r>
            <a:r>
              <a:rPr lang="en-US" dirty="0"/>
              <a:t> </a:t>
            </a:r>
            <a:r>
              <a:rPr lang="en-US" dirty="0" smtClean="0"/>
              <a:t>Draft </a:t>
            </a:r>
            <a:r>
              <a:rPr lang="en-US" dirty="0"/>
              <a:t>standards </a:t>
            </a:r>
            <a:r>
              <a:rPr lang="en-US" dirty="0" smtClean="0"/>
              <a:t>ready</a:t>
            </a:r>
          </a:p>
          <a:p>
            <a:endParaRPr lang="en-US" dirty="0"/>
          </a:p>
          <a:p>
            <a:pPr lvl="0"/>
            <a:r>
              <a:rPr lang="en-US" dirty="0" smtClean="0"/>
              <a:t>Workshops</a:t>
            </a:r>
          </a:p>
          <a:p>
            <a:pPr lvl="1"/>
            <a:r>
              <a:rPr lang="en-US" dirty="0" smtClean="0"/>
              <a:t>Early 2018 – submitter’s presentations</a:t>
            </a:r>
          </a:p>
          <a:p>
            <a:pPr lvl="1"/>
            <a:r>
              <a:rPr lang="en-US" dirty="0" smtClean="0"/>
              <a:t>One or two during the analysis phase</a:t>
            </a:r>
            <a:endParaRPr lang="en-US" dirty="0"/>
          </a:p>
          <a:p>
            <a:endParaRPr lang="en-US" dirty="0"/>
          </a:p>
        </p:txBody>
      </p:sp>
      <p:sp>
        <p:nvSpPr>
          <p:cNvPr id="2" name="Title 1"/>
          <p:cNvSpPr>
            <a:spLocks noGrp="1"/>
          </p:cNvSpPr>
          <p:nvPr>
            <p:ph type="title"/>
          </p:nvPr>
        </p:nvSpPr>
        <p:spPr/>
        <p:txBody>
          <a:bodyPr/>
          <a:lstStyle/>
          <a:p>
            <a:r>
              <a:rPr lang="en-US" dirty="0" smtClean="0"/>
              <a:t>Timeline</a:t>
            </a:r>
            <a:endParaRPr lang="en-US" dirty="0"/>
          </a:p>
        </p:txBody>
      </p:sp>
    </p:spTree>
    <p:extLst>
      <p:ext uri="{BB962C8B-B14F-4D97-AF65-F5344CB8AC3E}">
        <p14:creationId xmlns:p14="http://schemas.microsoft.com/office/powerpoint/2010/main" val="2581751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Post-quantum cryptography is more complicated than AES or SHA-3</a:t>
            </a:r>
          </a:p>
          <a:p>
            <a:pPr lvl="1"/>
            <a:r>
              <a:rPr lang="en-US" dirty="0" smtClean="0"/>
              <a:t>No silver bullet - each candidate has some disadvantage</a:t>
            </a:r>
          </a:p>
          <a:p>
            <a:pPr lvl="1"/>
            <a:r>
              <a:rPr lang="en-US" dirty="0" smtClean="0"/>
              <a:t>Not enough research on quantum algorithms to ensure confidence for some schemes</a:t>
            </a:r>
          </a:p>
          <a:p>
            <a:pPr lvl="1"/>
            <a:endParaRPr lang="en-US" dirty="0" smtClean="0"/>
          </a:p>
          <a:p>
            <a:r>
              <a:rPr lang="en-US" dirty="0" smtClean="0"/>
              <a:t>We </a:t>
            </a:r>
            <a:r>
              <a:rPr lang="en-US" dirty="0"/>
              <a:t>do not expect to “pick a winner”</a:t>
            </a:r>
          </a:p>
          <a:p>
            <a:pPr lvl="1"/>
            <a:r>
              <a:rPr lang="en-US" dirty="0"/>
              <a:t>Ideally, several algorithms will emerge as </a:t>
            </a:r>
            <a:r>
              <a:rPr lang="en-US" dirty="0" smtClean="0"/>
              <a:t>‘good choices’</a:t>
            </a:r>
            <a:endParaRPr lang="en-US" dirty="0"/>
          </a:p>
          <a:p>
            <a:endParaRPr lang="en-US" dirty="0" smtClean="0"/>
          </a:p>
          <a:p>
            <a:r>
              <a:rPr lang="en-US" dirty="0" smtClean="0"/>
              <a:t>We may narrow our focus at some point</a:t>
            </a:r>
          </a:p>
          <a:p>
            <a:pPr lvl="1"/>
            <a:r>
              <a:rPr lang="en-US" dirty="0" smtClean="0"/>
              <a:t>This does not mean algorithms are “out”</a:t>
            </a:r>
          </a:p>
          <a:p>
            <a:pPr lvl="1"/>
            <a:endParaRPr lang="en-US" dirty="0" smtClean="0"/>
          </a:p>
          <a:p>
            <a:r>
              <a:rPr lang="en-US" dirty="0" smtClean="0"/>
              <a:t>Requirements/timeline could potentially change based on developments in the field</a:t>
            </a:r>
          </a:p>
          <a:p>
            <a:pPr lvl="1"/>
            <a:endParaRPr lang="en-US" dirty="0" smtClean="0"/>
          </a:p>
          <a:p>
            <a:pPr lvl="1"/>
            <a:endParaRPr lang="en-US" dirty="0"/>
          </a:p>
          <a:p>
            <a:endParaRPr lang="en-US" dirty="0"/>
          </a:p>
        </p:txBody>
      </p:sp>
      <p:sp>
        <p:nvSpPr>
          <p:cNvPr id="2" name="Title 1"/>
          <p:cNvSpPr>
            <a:spLocks noGrp="1"/>
          </p:cNvSpPr>
          <p:nvPr>
            <p:ph type="title"/>
          </p:nvPr>
        </p:nvSpPr>
        <p:spPr/>
        <p:txBody>
          <a:bodyPr>
            <a:normAutofit/>
          </a:bodyPr>
          <a:lstStyle/>
          <a:p>
            <a:r>
              <a:rPr lang="en-US" sz="3000" dirty="0" smtClean="0"/>
              <a:t>Differences with AES/SHA-3 competitions</a:t>
            </a:r>
            <a:endParaRPr lang="en-US" sz="3000" dirty="0"/>
          </a:p>
        </p:txBody>
      </p:sp>
    </p:spTree>
    <p:extLst>
      <p:ext uri="{BB962C8B-B14F-4D97-AF65-F5344CB8AC3E}">
        <p14:creationId xmlns:p14="http://schemas.microsoft.com/office/powerpoint/2010/main" val="3846136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lvl="1"/>
            <a:endParaRPr lang="en-US" dirty="0"/>
          </a:p>
          <a:p>
            <a:r>
              <a:rPr lang="en-US" dirty="0" smtClean="0"/>
              <a:t>The formal Call will have detailed submission requirements</a:t>
            </a:r>
          </a:p>
          <a:p>
            <a:pPr lvl="1"/>
            <a:r>
              <a:rPr lang="en-US" sz="1400" dirty="0">
                <a:latin typeface="Times New Roman" panose="02020603050405020304" pitchFamily="18" charset="0"/>
                <a:cs typeface="Times New Roman" panose="02020603050405020304" pitchFamily="18" charset="0"/>
              </a:rPr>
              <a:t>A complete written specification of the algorithms shall be included, consisting of all necessary mathematical operations, equations, tables, diagrams, and parameters that are needed to implement the algorithms.  The document shall include design rationale and an explanation for all the important design decisions that are made. </a:t>
            </a:r>
          </a:p>
          <a:p>
            <a:endParaRPr lang="en-US" dirty="0" smtClean="0">
              <a:latin typeface="Lucida Sans Unicode" panose="020B0602030504020204" pitchFamily="34" charset="0"/>
              <a:cs typeface="Lucida Sans Unicode" panose="020B0602030504020204" pitchFamily="34" charset="0"/>
            </a:endParaRPr>
          </a:p>
          <a:p>
            <a:r>
              <a:rPr lang="en-US" dirty="0" smtClean="0">
                <a:latin typeface="Lucida Sans Unicode" panose="020B0602030504020204" pitchFamily="34" charset="0"/>
                <a:cs typeface="Lucida Sans Unicode" panose="020B0602030504020204" pitchFamily="34" charset="0"/>
              </a:rPr>
              <a:t>Minimal acceptability requirements</a:t>
            </a:r>
          </a:p>
          <a:p>
            <a:pPr lvl="1"/>
            <a:r>
              <a:rPr lang="en-US" sz="2200" dirty="0">
                <a:latin typeface="Lucida Sans Unicode" panose="020B0602030504020204" pitchFamily="34" charset="0"/>
                <a:cs typeface="Lucida Sans Unicode" panose="020B0602030504020204" pitchFamily="34" charset="0"/>
              </a:rPr>
              <a:t>P</a:t>
            </a:r>
            <a:r>
              <a:rPr lang="en-US" sz="2200" dirty="0" smtClean="0">
                <a:latin typeface="Lucida Sans Unicode" panose="020B0602030504020204" pitchFamily="34" charset="0"/>
                <a:cs typeface="Lucida Sans Unicode" panose="020B0602030504020204" pitchFamily="34" charset="0"/>
              </a:rPr>
              <a:t>ublicly disclosed and available with no IPR</a:t>
            </a:r>
          </a:p>
          <a:p>
            <a:pPr lvl="1"/>
            <a:r>
              <a:rPr lang="en-US" sz="2200" dirty="0" smtClean="0">
                <a:latin typeface="Lucida Sans Unicode" panose="020B0602030504020204" pitchFamily="34" charset="0"/>
                <a:cs typeface="Lucida Sans Unicode" panose="020B0602030504020204" pitchFamily="34" charset="0"/>
              </a:rPr>
              <a:t>Implementable in wide range of platforms</a:t>
            </a:r>
          </a:p>
          <a:p>
            <a:pPr lvl="1"/>
            <a:r>
              <a:rPr lang="en-US" sz="2200" dirty="0">
                <a:latin typeface="Lucida Sans Unicode" panose="020B0602030504020204" pitchFamily="34" charset="0"/>
                <a:cs typeface="Lucida Sans Unicode" panose="020B0602030504020204" pitchFamily="34" charset="0"/>
              </a:rPr>
              <a:t>Provides at least one of: signature, encryption, or </a:t>
            </a:r>
            <a:r>
              <a:rPr lang="en-US" sz="2200" dirty="0" smtClean="0">
                <a:latin typeface="Lucida Sans Unicode" panose="020B0602030504020204" pitchFamily="34" charset="0"/>
                <a:cs typeface="Lucida Sans Unicode" panose="020B0602030504020204" pitchFamily="34" charset="0"/>
              </a:rPr>
              <a:t>key exchange</a:t>
            </a:r>
            <a:endParaRPr lang="en-US" sz="2200" dirty="0">
              <a:latin typeface="Lucida Sans Unicode" panose="020B0602030504020204" pitchFamily="34" charset="0"/>
              <a:cs typeface="Lucida Sans Unicode" panose="020B0602030504020204" pitchFamily="34" charset="0"/>
            </a:endParaRPr>
          </a:p>
          <a:p>
            <a:pPr lvl="1"/>
            <a:r>
              <a:rPr lang="en-US" sz="2200" dirty="0" smtClean="0">
                <a:latin typeface="Lucida Sans Unicode" panose="020B0602030504020204" pitchFamily="34" charset="0"/>
                <a:cs typeface="Lucida Sans Unicode" panose="020B0602030504020204" pitchFamily="34" charset="0"/>
              </a:rPr>
              <a:t>Theoretical and empirical evidence providing justification for security claims </a:t>
            </a:r>
          </a:p>
          <a:p>
            <a:pPr lvl="1"/>
            <a:endParaRPr lang="en-US" dirty="0" smtClean="0">
              <a:latin typeface="Lucida Sans Unicode" panose="020B0602030504020204" pitchFamily="34" charset="0"/>
              <a:cs typeface="Lucida Sans Unicode" panose="020B0602030504020204" pitchFamily="34" charset="0"/>
            </a:endParaRPr>
          </a:p>
          <a:p>
            <a:endParaRPr lang="en-US" dirty="0" smtClean="0"/>
          </a:p>
        </p:txBody>
      </p:sp>
      <p:sp>
        <p:nvSpPr>
          <p:cNvPr id="2" name="Title 1"/>
          <p:cNvSpPr>
            <a:spLocks noGrp="1"/>
          </p:cNvSpPr>
          <p:nvPr>
            <p:ph type="title"/>
          </p:nvPr>
        </p:nvSpPr>
        <p:spPr/>
        <p:txBody>
          <a:bodyPr/>
          <a:lstStyle/>
          <a:p>
            <a:r>
              <a:rPr lang="en-US" dirty="0" smtClean="0"/>
              <a:t>Requirements</a:t>
            </a:r>
            <a:endParaRPr lang="en-US" dirty="0"/>
          </a:p>
        </p:txBody>
      </p:sp>
    </p:spTree>
    <p:extLst>
      <p:ext uri="{BB962C8B-B14F-4D97-AF65-F5344CB8AC3E}">
        <p14:creationId xmlns:p14="http://schemas.microsoft.com/office/powerpoint/2010/main" val="2007457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Implementation</a:t>
            </a:r>
          </a:p>
          <a:p>
            <a:pPr lvl="1"/>
            <a:r>
              <a:rPr lang="en-US" dirty="0" smtClean="0"/>
              <a:t>Reference version </a:t>
            </a:r>
          </a:p>
          <a:p>
            <a:pPr lvl="1"/>
            <a:r>
              <a:rPr lang="en-US" dirty="0" smtClean="0"/>
              <a:t>Optimized version</a:t>
            </a:r>
          </a:p>
          <a:p>
            <a:pPr lvl="1"/>
            <a:endParaRPr lang="en-US" dirty="0"/>
          </a:p>
          <a:p>
            <a:r>
              <a:rPr lang="en-US" dirty="0" smtClean="0"/>
              <a:t>Cryptographic API will be provided</a:t>
            </a:r>
          </a:p>
          <a:p>
            <a:pPr lvl="1"/>
            <a:r>
              <a:rPr lang="en-US" dirty="0" smtClean="0"/>
              <a:t>Can call approved hash functions, block ciphers, modes, </a:t>
            </a:r>
            <a:r>
              <a:rPr lang="en-US" dirty="0" err="1" smtClean="0"/>
              <a:t>etc</a:t>
            </a:r>
            <a:r>
              <a:rPr lang="en-US" dirty="0" smtClean="0"/>
              <a:t>… </a:t>
            </a:r>
          </a:p>
          <a:p>
            <a:endParaRPr lang="en-US" dirty="0"/>
          </a:p>
          <a:p>
            <a:r>
              <a:rPr lang="en-US" dirty="0" smtClean="0"/>
              <a:t>Known Answer </a:t>
            </a:r>
            <a:r>
              <a:rPr lang="en-US" dirty="0" smtClean="0"/>
              <a:t>tests</a:t>
            </a:r>
            <a:endParaRPr lang="en-US" dirty="0" smtClean="0"/>
          </a:p>
          <a:p>
            <a:endParaRPr lang="en-US" dirty="0"/>
          </a:p>
          <a:p>
            <a:r>
              <a:rPr lang="en-US" dirty="0" smtClean="0"/>
              <a:t>Optional – constant time implementation</a:t>
            </a:r>
          </a:p>
        </p:txBody>
      </p:sp>
      <p:sp>
        <p:nvSpPr>
          <p:cNvPr id="2" name="Title 1"/>
          <p:cNvSpPr>
            <a:spLocks noGrp="1"/>
          </p:cNvSpPr>
          <p:nvPr>
            <p:ph type="title"/>
          </p:nvPr>
        </p:nvSpPr>
        <p:spPr/>
        <p:txBody>
          <a:bodyPr/>
          <a:lstStyle/>
          <a:p>
            <a:r>
              <a:rPr lang="en-US" dirty="0" smtClean="0"/>
              <a:t>Specification</a:t>
            </a:r>
            <a:endParaRPr lang="en-US" dirty="0"/>
          </a:p>
        </p:txBody>
      </p:sp>
    </p:spTree>
    <p:extLst>
      <p:ext uri="{BB962C8B-B14F-4D97-AF65-F5344CB8AC3E}">
        <p14:creationId xmlns:p14="http://schemas.microsoft.com/office/powerpoint/2010/main" val="21693678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40472</TotalTime>
  <Words>1040</Words>
  <Application>Microsoft Office PowerPoint</Application>
  <PresentationFormat>On-screen Show (4:3)</PresentationFormat>
  <Paragraphs>242</Paragraphs>
  <Slides>16</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Calibri</vt:lpstr>
      <vt:lpstr>Lucida Sans Unicode</vt:lpstr>
      <vt:lpstr>Times New Roman</vt:lpstr>
      <vt:lpstr>Verdana</vt:lpstr>
      <vt:lpstr>Wingdings 2</vt:lpstr>
      <vt:lpstr>Wingdings 3</vt:lpstr>
      <vt:lpstr>Concourse</vt:lpstr>
      <vt:lpstr>Post-Quantum Cryptography: NIST’s Plan for the Future</vt:lpstr>
      <vt:lpstr>The sky is falling? </vt:lpstr>
      <vt:lpstr>The sky is falling? </vt:lpstr>
      <vt:lpstr>How soon do we need to worry?</vt:lpstr>
      <vt:lpstr>Call for Proposals</vt:lpstr>
      <vt:lpstr>Timeline</vt:lpstr>
      <vt:lpstr>Differences with AES/SHA-3 competitions</vt:lpstr>
      <vt:lpstr>Requirements</vt:lpstr>
      <vt:lpstr>Specification</vt:lpstr>
      <vt:lpstr>Intellectual Property</vt:lpstr>
      <vt:lpstr>Evaluation criteria</vt:lpstr>
      <vt:lpstr>Security Analysis</vt:lpstr>
      <vt:lpstr>Cost</vt:lpstr>
      <vt:lpstr>Algorithm and Implementation Characteristics</vt:lpstr>
      <vt:lpstr>Questions</vt:lpstr>
      <vt:lpstr>Conclusion</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Impacts of  Quantum Computing</dc:title>
  <dc:creator>Moody, Dustin</dc:creator>
  <cp:lastModifiedBy>Moody, Dustin (Fed)</cp:lastModifiedBy>
  <cp:revision>99</cp:revision>
  <cp:lastPrinted>2013-09-20T21:14:38Z</cp:lastPrinted>
  <dcterms:created xsi:type="dcterms:W3CDTF">2013-07-29T13:52:36Z</dcterms:created>
  <dcterms:modified xsi:type="dcterms:W3CDTF">2016-06-07T19:12:49Z</dcterms:modified>
</cp:coreProperties>
</file>